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60"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223" autoAdjust="0"/>
  </p:normalViewPr>
  <p:slideViewPr>
    <p:cSldViewPr snapToGrid="0">
      <p:cViewPr varScale="1">
        <p:scale>
          <a:sx n="71" d="100"/>
          <a:sy n="71" d="100"/>
        </p:scale>
        <p:origin x="39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B46681-F1F3-4CF1-9ABF-5C95B1C0626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F8E5CB7F-E82F-41D5-9B4B-C15A1492689E}">
      <dgm:prSet phldrT="[Text]" custT="1"/>
      <dgm:spPr/>
      <dgm:t>
        <a:bodyPr/>
        <a:lstStyle/>
        <a:p>
          <a:pPr>
            <a:buFont typeface="+mj-lt"/>
            <a:buAutoNum type="arabicPeriod"/>
          </a:pPr>
          <a:r>
            <a:rPr lang="en-US" sz="3200" b="1" dirty="0"/>
            <a:t>Spiritual Strength</a:t>
          </a:r>
          <a:r>
            <a:rPr lang="en-US" sz="3200" dirty="0"/>
            <a:t> (v. 30)</a:t>
          </a:r>
        </a:p>
      </dgm:t>
    </dgm:pt>
    <dgm:pt modelId="{AA5E704F-A9E1-4FD2-B71C-8626D985D251}" type="parTrans" cxnId="{AA2EEEA0-DFF9-4BA9-927D-68C7C6D392F3}">
      <dgm:prSet/>
      <dgm:spPr/>
      <dgm:t>
        <a:bodyPr/>
        <a:lstStyle/>
        <a:p>
          <a:endParaRPr lang="en-US" sz="3200"/>
        </a:p>
      </dgm:t>
    </dgm:pt>
    <dgm:pt modelId="{EBF993B7-CC08-4159-AF68-D89B1FE56EC5}" type="sibTrans" cxnId="{AA2EEEA0-DFF9-4BA9-927D-68C7C6D392F3}">
      <dgm:prSet/>
      <dgm:spPr/>
      <dgm:t>
        <a:bodyPr/>
        <a:lstStyle/>
        <a:p>
          <a:endParaRPr lang="en-US" sz="3200"/>
        </a:p>
      </dgm:t>
    </dgm:pt>
    <dgm:pt modelId="{C1DCC74C-26F9-4305-94B7-E8085C5DBFE8}">
      <dgm:prSet custT="1"/>
      <dgm:spPr/>
      <dgm:t>
        <a:bodyPr/>
        <a:lstStyle/>
        <a:p>
          <a:pPr>
            <a:buFont typeface="+mj-lt"/>
            <a:buAutoNum type="arabicPeriod"/>
          </a:pPr>
          <a:r>
            <a:rPr lang="en-US" sz="3200" b="1" dirty="0"/>
            <a:t>Compassion and Generosity</a:t>
          </a:r>
          <a:r>
            <a:rPr lang="en-US" sz="3200" dirty="0"/>
            <a:t> (v. 20)</a:t>
          </a:r>
        </a:p>
      </dgm:t>
    </dgm:pt>
    <dgm:pt modelId="{366D52F3-69BB-4721-947E-428A5391317C}" type="parTrans" cxnId="{9756BD4A-BC5A-43F3-BF53-B189DA5B2FC3}">
      <dgm:prSet/>
      <dgm:spPr/>
      <dgm:t>
        <a:bodyPr/>
        <a:lstStyle/>
        <a:p>
          <a:endParaRPr lang="en-US" sz="3200"/>
        </a:p>
      </dgm:t>
    </dgm:pt>
    <dgm:pt modelId="{61EA69D4-9267-4DF6-B343-BC46B844C5E7}" type="sibTrans" cxnId="{9756BD4A-BC5A-43F3-BF53-B189DA5B2FC3}">
      <dgm:prSet/>
      <dgm:spPr/>
      <dgm:t>
        <a:bodyPr/>
        <a:lstStyle/>
        <a:p>
          <a:endParaRPr lang="en-US" sz="3200"/>
        </a:p>
      </dgm:t>
    </dgm:pt>
    <dgm:pt modelId="{4A86CB9E-EA2F-423C-900B-01FEBBFC28B1}">
      <dgm:prSet custT="1"/>
      <dgm:spPr/>
      <dgm:t>
        <a:bodyPr/>
        <a:lstStyle/>
        <a:p>
          <a:pPr>
            <a:buFont typeface="+mj-lt"/>
            <a:buAutoNum type="arabicPeriod"/>
          </a:pPr>
          <a:r>
            <a:rPr lang="en-US" sz="3200" b="1" dirty="0"/>
            <a:t>Dignity and Grace</a:t>
          </a:r>
          <a:r>
            <a:rPr lang="en-US" sz="3200" dirty="0"/>
            <a:t> (v. 25–26</a:t>
          </a:r>
        </a:p>
      </dgm:t>
    </dgm:pt>
    <dgm:pt modelId="{69B86E99-05B1-4D50-A400-9A7E05FEE85D}" type="parTrans" cxnId="{E7B77273-4965-42F5-ADFC-6EBC78E982FB}">
      <dgm:prSet/>
      <dgm:spPr/>
      <dgm:t>
        <a:bodyPr/>
        <a:lstStyle/>
        <a:p>
          <a:endParaRPr lang="en-US" sz="3200"/>
        </a:p>
      </dgm:t>
    </dgm:pt>
    <dgm:pt modelId="{D56F30F4-F3A7-46F5-B0D9-24D53CF36875}" type="sibTrans" cxnId="{E7B77273-4965-42F5-ADFC-6EBC78E982FB}">
      <dgm:prSet/>
      <dgm:spPr/>
      <dgm:t>
        <a:bodyPr/>
        <a:lstStyle/>
        <a:p>
          <a:endParaRPr lang="en-US" sz="3200"/>
        </a:p>
      </dgm:t>
    </dgm:pt>
    <dgm:pt modelId="{235E5278-759E-43A5-BCF9-2473D7C4DB6E}">
      <dgm:prSet custT="1"/>
      <dgm:spPr/>
      <dgm:t>
        <a:bodyPr/>
        <a:lstStyle/>
        <a:p>
          <a:pPr>
            <a:buFont typeface="+mj-lt"/>
            <a:buAutoNum type="arabicPeriod"/>
          </a:pPr>
          <a:r>
            <a:rPr lang="en-US" sz="3200" b="1" dirty="0"/>
            <a:t>Respected Influence</a:t>
          </a:r>
          <a:r>
            <a:rPr lang="en-US" sz="3200" dirty="0"/>
            <a:t> (v. 28–31)</a:t>
          </a:r>
        </a:p>
      </dgm:t>
    </dgm:pt>
    <dgm:pt modelId="{48E4CAD1-FE38-4B03-AF7A-D19547F685DC}" type="parTrans" cxnId="{83825FE0-A04C-4CD1-8879-1C7F524D844F}">
      <dgm:prSet/>
      <dgm:spPr/>
      <dgm:t>
        <a:bodyPr/>
        <a:lstStyle/>
        <a:p>
          <a:endParaRPr lang="en-US" sz="3200"/>
        </a:p>
      </dgm:t>
    </dgm:pt>
    <dgm:pt modelId="{913986A3-7C04-4CF6-96DA-74F2A92FD509}" type="sibTrans" cxnId="{83825FE0-A04C-4CD1-8879-1C7F524D844F}">
      <dgm:prSet/>
      <dgm:spPr/>
      <dgm:t>
        <a:bodyPr/>
        <a:lstStyle/>
        <a:p>
          <a:endParaRPr lang="en-US" sz="3200"/>
        </a:p>
      </dgm:t>
    </dgm:pt>
    <dgm:pt modelId="{32595B08-A166-4B78-86E9-4E74661592C5}">
      <dgm:prSet phldrT="[Text]" custT="1"/>
      <dgm:spPr/>
      <dgm:t>
        <a:bodyPr/>
        <a:lstStyle/>
        <a:p>
          <a:pPr>
            <a:buFont typeface="+mj-lt"/>
            <a:buAutoNum type="arabicPeriod"/>
          </a:pPr>
          <a:r>
            <a:rPr lang="en-US" sz="3200" b="1" dirty="0"/>
            <a:t>Faithfulness in Duty</a:t>
          </a:r>
          <a:r>
            <a:rPr lang="en-US" sz="3200" dirty="0"/>
            <a:t> (v. 13, 17)</a:t>
          </a:r>
        </a:p>
      </dgm:t>
    </dgm:pt>
    <dgm:pt modelId="{B0763807-6A8C-4983-80B4-89C8AB30E271}" type="parTrans" cxnId="{20B4AB61-579F-401F-B6DE-F92C8015DE61}">
      <dgm:prSet/>
      <dgm:spPr/>
      <dgm:t>
        <a:bodyPr/>
        <a:lstStyle/>
        <a:p>
          <a:endParaRPr lang="en-US" sz="3200"/>
        </a:p>
      </dgm:t>
    </dgm:pt>
    <dgm:pt modelId="{68B1DF7E-3DEC-474E-9173-67FBEA1BBE71}" type="sibTrans" cxnId="{20B4AB61-579F-401F-B6DE-F92C8015DE61}">
      <dgm:prSet/>
      <dgm:spPr/>
      <dgm:t>
        <a:bodyPr/>
        <a:lstStyle/>
        <a:p>
          <a:endParaRPr lang="en-US" sz="3200"/>
        </a:p>
      </dgm:t>
    </dgm:pt>
    <dgm:pt modelId="{3CF76616-EEDC-4AEC-81AF-0CD0571ABA44}">
      <dgm:prSet phldrT="[Text]" custT="1"/>
      <dgm:spPr/>
      <dgm:t>
        <a:bodyPr/>
        <a:lstStyle/>
        <a:p>
          <a:pPr>
            <a:buFont typeface="+mj-lt"/>
            <a:buAutoNum type="arabicPeriod"/>
          </a:pPr>
          <a:r>
            <a:rPr lang="en-US" sz="3200" b="1" dirty="0"/>
            <a:t>Stewardship and Wisdom</a:t>
          </a:r>
          <a:r>
            <a:rPr lang="en-US" sz="3200" dirty="0"/>
            <a:t> (v. 16, 24, 27)</a:t>
          </a:r>
        </a:p>
      </dgm:t>
    </dgm:pt>
    <dgm:pt modelId="{17E9A596-CC8F-42D6-A044-BB04597376D7}" type="parTrans" cxnId="{C86AF440-43D5-4134-A0E9-5A01D5E3C471}">
      <dgm:prSet/>
      <dgm:spPr/>
      <dgm:t>
        <a:bodyPr/>
        <a:lstStyle/>
        <a:p>
          <a:endParaRPr lang="en-US" sz="3200"/>
        </a:p>
      </dgm:t>
    </dgm:pt>
    <dgm:pt modelId="{EB2B1331-05D0-4F7F-8F34-63964A46454D}" type="sibTrans" cxnId="{C86AF440-43D5-4134-A0E9-5A01D5E3C471}">
      <dgm:prSet/>
      <dgm:spPr/>
      <dgm:t>
        <a:bodyPr/>
        <a:lstStyle/>
        <a:p>
          <a:endParaRPr lang="en-US" sz="3200"/>
        </a:p>
      </dgm:t>
    </dgm:pt>
    <dgm:pt modelId="{2B9C2242-6D89-407A-B701-4A30FDA49F91}" type="pres">
      <dgm:prSet presAssocID="{A3B46681-F1F3-4CF1-9ABF-5C95B1C0626F}" presName="diagram" presStyleCnt="0">
        <dgm:presLayoutVars>
          <dgm:dir/>
          <dgm:resizeHandles val="exact"/>
        </dgm:presLayoutVars>
      </dgm:prSet>
      <dgm:spPr/>
    </dgm:pt>
    <dgm:pt modelId="{DFD56C14-94D1-469E-A8D9-27B6AB444881}" type="pres">
      <dgm:prSet presAssocID="{F8E5CB7F-E82F-41D5-9B4B-C15A1492689E}" presName="node" presStyleLbl="node1" presStyleIdx="0" presStyleCnt="6">
        <dgm:presLayoutVars>
          <dgm:bulletEnabled val="1"/>
        </dgm:presLayoutVars>
      </dgm:prSet>
      <dgm:spPr/>
    </dgm:pt>
    <dgm:pt modelId="{9062B137-393A-448E-A5AF-A69C0125CF93}" type="pres">
      <dgm:prSet presAssocID="{EBF993B7-CC08-4159-AF68-D89B1FE56EC5}" presName="sibTrans" presStyleCnt="0"/>
      <dgm:spPr/>
    </dgm:pt>
    <dgm:pt modelId="{E3848A87-9532-43CA-9A30-14DD28E18587}" type="pres">
      <dgm:prSet presAssocID="{32595B08-A166-4B78-86E9-4E74661592C5}" presName="node" presStyleLbl="node1" presStyleIdx="1" presStyleCnt="6">
        <dgm:presLayoutVars>
          <dgm:bulletEnabled val="1"/>
        </dgm:presLayoutVars>
      </dgm:prSet>
      <dgm:spPr/>
    </dgm:pt>
    <dgm:pt modelId="{1A4E9775-6806-4A39-A890-8B735A74004A}" type="pres">
      <dgm:prSet presAssocID="{68B1DF7E-3DEC-474E-9173-67FBEA1BBE71}" presName="sibTrans" presStyleCnt="0"/>
      <dgm:spPr/>
    </dgm:pt>
    <dgm:pt modelId="{BEDD9C39-D3B5-4B44-A7A7-7E66F69DABF4}" type="pres">
      <dgm:prSet presAssocID="{3CF76616-EEDC-4AEC-81AF-0CD0571ABA44}" presName="node" presStyleLbl="node1" presStyleIdx="2" presStyleCnt="6">
        <dgm:presLayoutVars>
          <dgm:bulletEnabled val="1"/>
        </dgm:presLayoutVars>
      </dgm:prSet>
      <dgm:spPr/>
    </dgm:pt>
    <dgm:pt modelId="{3B7899E1-1523-47C5-810F-5BE6B29040D3}" type="pres">
      <dgm:prSet presAssocID="{EB2B1331-05D0-4F7F-8F34-63964A46454D}" presName="sibTrans" presStyleCnt="0"/>
      <dgm:spPr/>
    </dgm:pt>
    <dgm:pt modelId="{2FDDA0F3-ABE7-4790-8155-6A653E6BD128}" type="pres">
      <dgm:prSet presAssocID="{C1DCC74C-26F9-4305-94B7-E8085C5DBFE8}" presName="node" presStyleLbl="node1" presStyleIdx="3" presStyleCnt="6">
        <dgm:presLayoutVars>
          <dgm:bulletEnabled val="1"/>
        </dgm:presLayoutVars>
      </dgm:prSet>
      <dgm:spPr/>
    </dgm:pt>
    <dgm:pt modelId="{7CD562C6-261C-415F-945E-77F54E9B1F72}" type="pres">
      <dgm:prSet presAssocID="{61EA69D4-9267-4DF6-B343-BC46B844C5E7}" presName="sibTrans" presStyleCnt="0"/>
      <dgm:spPr/>
    </dgm:pt>
    <dgm:pt modelId="{3EEDD679-E7A3-4A20-890F-FF71B681FDE6}" type="pres">
      <dgm:prSet presAssocID="{4A86CB9E-EA2F-423C-900B-01FEBBFC28B1}" presName="node" presStyleLbl="node1" presStyleIdx="4" presStyleCnt="6">
        <dgm:presLayoutVars>
          <dgm:bulletEnabled val="1"/>
        </dgm:presLayoutVars>
      </dgm:prSet>
      <dgm:spPr/>
    </dgm:pt>
    <dgm:pt modelId="{A6F84099-4317-4478-91A7-190C46434BAE}" type="pres">
      <dgm:prSet presAssocID="{D56F30F4-F3A7-46F5-B0D9-24D53CF36875}" presName="sibTrans" presStyleCnt="0"/>
      <dgm:spPr/>
    </dgm:pt>
    <dgm:pt modelId="{BC411A1F-37AC-40CB-A9F8-16577453ED7B}" type="pres">
      <dgm:prSet presAssocID="{235E5278-759E-43A5-BCF9-2473D7C4DB6E}" presName="node" presStyleLbl="node1" presStyleIdx="5" presStyleCnt="6">
        <dgm:presLayoutVars>
          <dgm:bulletEnabled val="1"/>
        </dgm:presLayoutVars>
      </dgm:prSet>
      <dgm:spPr/>
    </dgm:pt>
  </dgm:ptLst>
  <dgm:cxnLst>
    <dgm:cxn modelId="{32B12612-D018-4510-88BC-77E9C7B89C5C}" type="presOf" srcId="{3CF76616-EEDC-4AEC-81AF-0CD0571ABA44}" destId="{BEDD9C39-D3B5-4B44-A7A7-7E66F69DABF4}" srcOrd="0" destOrd="0" presId="urn:microsoft.com/office/officeart/2005/8/layout/default"/>
    <dgm:cxn modelId="{C86AF440-43D5-4134-A0E9-5A01D5E3C471}" srcId="{A3B46681-F1F3-4CF1-9ABF-5C95B1C0626F}" destId="{3CF76616-EEDC-4AEC-81AF-0CD0571ABA44}" srcOrd="2" destOrd="0" parTransId="{17E9A596-CC8F-42D6-A044-BB04597376D7}" sibTransId="{EB2B1331-05D0-4F7F-8F34-63964A46454D}"/>
    <dgm:cxn modelId="{20B4AB61-579F-401F-B6DE-F92C8015DE61}" srcId="{A3B46681-F1F3-4CF1-9ABF-5C95B1C0626F}" destId="{32595B08-A166-4B78-86E9-4E74661592C5}" srcOrd="1" destOrd="0" parTransId="{B0763807-6A8C-4983-80B4-89C8AB30E271}" sibTransId="{68B1DF7E-3DEC-474E-9173-67FBEA1BBE71}"/>
    <dgm:cxn modelId="{9756BD4A-BC5A-43F3-BF53-B189DA5B2FC3}" srcId="{A3B46681-F1F3-4CF1-9ABF-5C95B1C0626F}" destId="{C1DCC74C-26F9-4305-94B7-E8085C5DBFE8}" srcOrd="3" destOrd="0" parTransId="{366D52F3-69BB-4721-947E-428A5391317C}" sibTransId="{61EA69D4-9267-4DF6-B343-BC46B844C5E7}"/>
    <dgm:cxn modelId="{E7B77273-4965-42F5-ADFC-6EBC78E982FB}" srcId="{A3B46681-F1F3-4CF1-9ABF-5C95B1C0626F}" destId="{4A86CB9E-EA2F-423C-900B-01FEBBFC28B1}" srcOrd="4" destOrd="0" parTransId="{69B86E99-05B1-4D50-A400-9A7E05FEE85D}" sibTransId="{D56F30F4-F3A7-46F5-B0D9-24D53CF36875}"/>
    <dgm:cxn modelId="{7547D654-CCF0-41D2-A416-6A8902E0ABB5}" type="presOf" srcId="{C1DCC74C-26F9-4305-94B7-E8085C5DBFE8}" destId="{2FDDA0F3-ABE7-4790-8155-6A653E6BD128}" srcOrd="0" destOrd="0" presId="urn:microsoft.com/office/officeart/2005/8/layout/default"/>
    <dgm:cxn modelId="{BEF50391-0E0A-48BE-B8F6-0F50B39E4024}" type="presOf" srcId="{A3B46681-F1F3-4CF1-9ABF-5C95B1C0626F}" destId="{2B9C2242-6D89-407A-B701-4A30FDA49F91}" srcOrd="0" destOrd="0" presId="urn:microsoft.com/office/officeart/2005/8/layout/default"/>
    <dgm:cxn modelId="{AA2EEEA0-DFF9-4BA9-927D-68C7C6D392F3}" srcId="{A3B46681-F1F3-4CF1-9ABF-5C95B1C0626F}" destId="{F8E5CB7F-E82F-41D5-9B4B-C15A1492689E}" srcOrd="0" destOrd="0" parTransId="{AA5E704F-A9E1-4FD2-B71C-8626D985D251}" sibTransId="{EBF993B7-CC08-4159-AF68-D89B1FE56EC5}"/>
    <dgm:cxn modelId="{E2EF45AF-1D15-4377-A78A-80DC35665FE1}" type="presOf" srcId="{235E5278-759E-43A5-BCF9-2473D7C4DB6E}" destId="{BC411A1F-37AC-40CB-A9F8-16577453ED7B}" srcOrd="0" destOrd="0" presId="urn:microsoft.com/office/officeart/2005/8/layout/default"/>
    <dgm:cxn modelId="{FC0F5ECF-5768-4463-A098-A90F3B6D60AA}" type="presOf" srcId="{4A86CB9E-EA2F-423C-900B-01FEBBFC28B1}" destId="{3EEDD679-E7A3-4A20-890F-FF71B681FDE6}" srcOrd="0" destOrd="0" presId="urn:microsoft.com/office/officeart/2005/8/layout/default"/>
    <dgm:cxn modelId="{83825FE0-A04C-4CD1-8879-1C7F524D844F}" srcId="{A3B46681-F1F3-4CF1-9ABF-5C95B1C0626F}" destId="{235E5278-759E-43A5-BCF9-2473D7C4DB6E}" srcOrd="5" destOrd="0" parTransId="{48E4CAD1-FE38-4B03-AF7A-D19547F685DC}" sibTransId="{913986A3-7C04-4CF6-96DA-74F2A92FD509}"/>
    <dgm:cxn modelId="{3BC221E5-06F7-4AE1-9453-858576A4C7E0}" type="presOf" srcId="{32595B08-A166-4B78-86E9-4E74661592C5}" destId="{E3848A87-9532-43CA-9A30-14DD28E18587}" srcOrd="0" destOrd="0" presId="urn:microsoft.com/office/officeart/2005/8/layout/default"/>
    <dgm:cxn modelId="{769197F7-4342-4E32-8FA5-687E12D45F6E}" type="presOf" srcId="{F8E5CB7F-E82F-41D5-9B4B-C15A1492689E}" destId="{DFD56C14-94D1-469E-A8D9-27B6AB444881}" srcOrd="0" destOrd="0" presId="urn:microsoft.com/office/officeart/2005/8/layout/default"/>
    <dgm:cxn modelId="{87BD385A-B5CF-4355-9EF7-E834B8C656D6}" type="presParOf" srcId="{2B9C2242-6D89-407A-B701-4A30FDA49F91}" destId="{DFD56C14-94D1-469E-A8D9-27B6AB444881}" srcOrd="0" destOrd="0" presId="urn:microsoft.com/office/officeart/2005/8/layout/default"/>
    <dgm:cxn modelId="{BFF161B2-380A-4B0E-B03B-9CF781847D88}" type="presParOf" srcId="{2B9C2242-6D89-407A-B701-4A30FDA49F91}" destId="{9062B137-393A-448E-A5AF-A69C0125CF93}" srcOrd="1" destOrd="0" presId="urn:microsoft.com/office/officeart/2005/8/layout/default"/>
    <dgm:cxn modelId="{AE9302A4-A5F0-4112-B4CA-E42E4B0D5AFF}" type="presParOf" srcId="{2B9C2242-6D89-407A-B701-4A30FDA49F91}" destId="{E3848A87-9532-43CA-9A30-14DD28E18587}" srcOrd="2" destOrd="0" presId="urn:microsoft.com/office/officeart/2005/8/layout/default"/>
    <dgm:cxn modelId="{A7E71510-543D-405B-A7C4-0CB2BAE92AE0}" type="presParOf" srcId="{2B9C2242-6D89-407A-B701-4A30FDA49F91}" destId="{1A4E9775-6806-4A39-A890-8B735A74004A}" srcOrd="3" destOrd="0" presId="urn:microsoft.com/office/officeart/2005/8/layout/default"/>
    <dgm:cxn modelId="{E081DF72-D898-47A5-95C6-3932DB9C0BBF}" type="presParOf" srcId="{2B9C2242-6D89-407A-B701-4A30FDA49F91}" destId="{BEDD9C39-D3B5-4B44-A7A7-7E66F69DABF4}" srcOrd="4" destOrd="0" presId="urn:microsoft.com/office/officeart/2005/8/layout/default"/>
    <dgm:cxn modelId="{7AE33987-44FA-422C-8684-93D3A4072639}" type="presParOf" srcId="{2B9C2242-6D89-407A-B701-4A30FDA49F91}" destId="{3B7899E1-1523-47C5-810F-5BE6B29040D3}" srcOrd="5" destOrd="0" presId="urn:microsoft.com/office/officeart/2005/8/layout/default"/>
    <dgm:cxn modelId="{B03A5921-101C-4CB0-89BA-8089AF4AA526}" type="presParOf" srcId="{2B9C2242-6D89-407A-B701-4A30FDA49F91}" destId="{2FDDA0F3-ABE7-4790-8155-6A653E6BD128}" srcOrd="6" destOrd="0" presId="urn:microsoft.com/office/officeart/2005/8/layout/default"/>
    <dgm:cxn modelId="{68BBD388-2670-4A36-ACD4-C2D4F123276C}" type="presParOf" srcId="{2B9C2242-6D89-407A-B701-4A30FDA49F91}" destId="{7CD562C6-261C-415F-945E-77F54E9B1F72}" srcOrd="7" destOrd="0" presId="urn:microsoft.com/office/officeart/2005/8/layout/default"/>
    <dgm:cxn modelId="{18891EEB-18B9-48A0-BC03-3FE2F40AF778}" type="presParOf" srcId="{2B9C2242-6D89-407A-B701-4A30FDA49F91}" destId="{3EEDD679-E7A3-4A20-890F-FF71B681FDE6}" srcOrd="8" destOrd="0" presId="urn:microsoft.com/office/officeart/2005/8/layout/default"/>
    <dgm:cxn modelId="{3B016C47-D544-40E4-BBD3-D46CECE07E98}" type="presParOf" srcId="{2B9C2242-6D89-407A-B701-4A30FDA49F91}" destId="{A6F84099-4317-4478-91A7-190C46434BAE}" srcOrd="9" destOrd="0" presId="urn:microsoft.com/office/officeart/2005/8/layout/default"/>
    <dgm:cxn modelId="{638AA573-C74A-40F5-BC24-A2D04EAF860D}" type="presParOf" srcId="{2B9C2242-6D89-407A-B701-4A30FDA49F91}" destId="{BC411A1F-37AC-40CB-A9F8-16577453ED7B}"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3D8F537-6F70-4B15-AAD0-453C7F9C0C4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5CA187E-B3A6-4041-915D-488C7CB5B43F}">
      <dgm:prSet/>
      <dgm:spPr/>
      <dgm:t>
        <a:bodyPr/>
        <a:lstStyle/>
        <a:p>
          <a:r>
            <a:rPr lang="en-US" b="1" dirty="0"/>
            <a:t>Moral confusion</a:t>
          </a:r>
          <a:r>
            <a:rPr lang="en-US" dirty="0"/>
            <a:t> —</a:t>
          </a:r>
        </a:p>
        <a:p>
          <a:r>
            <a:rPr lang="en-US" dirty="0"/>
            <a:t> Gender roles are blurred.</a:t>
          </a:r>
        </a:p>
      </dgm:t>
    </dgm:pt>
    <dgm:pt modelId="{DE01CD58-874A-4B5F-80D9-C53A2DA281FA}" type="parTrans" cxnId="{B0DCD7AC-D682-4053-90EA-D2854D648B8C}">
      <dgm:prSet/>
      <dgm:spPr/>
      <dgm:t>
        <a:bodyPr/>
        <a:lstStyle/>
        <a:p>
          <a:endParaRPr lang="en-US"/>
        </a:p>
      </dgm:t>
    </dgm:pt>
    <dgm:pt modelId="{3542DFB4-D875-4531-8FF2-B17C0EBC74AE}" type="sibTrans" cxnId="{B0DCD7AC-D682-4053-90EA-D2854D648B8C}">
      <dgm:prSet/>
      <dgm:spPr/>
      <dgm:t>
        <a:bodyPr/>
        <a:lstStyle/>
        <a:p>
          <a:endParaRPr lang="en-US"/>
        </a:p>
      </dgm:t>
    </dgm:pt>
    <dgm:pt modelId="{08BA139C-4B1D-469C-8EFF-8BE897B0A680}">
      <dgm:prSet/>
      <dgm:spPr/>
      <dgm:t>
        <a:bodyPr/>
        <a:lstStyle/>
        <a:p>
          <a:r>
            <a:rPr lang="en-US" b="1" dirty="0"/>
            <a:t>Busyness</a:t>
          </a:r>
          <a:r>
            <a:rPr lang="en-US" dirty="0"/>
            <a:t> — </a:t>
          </a:r>
        </a:p>
        <a:p>
          <a:r>
            <a:rPr lang="en-US" dirty="0"/>
            <a:t>Some are too tired for devotion or ministry.</a:t>
          </a:r>
        </a:p>
      </dgm:t>
    </dgm:pt>
    <dgm:pt modelId="{F7055C10-A5B7-437F-A35D-EAF817B0EC93}" type="parTrans" cxnId="{0D4CE8B3-E556-4EEA-86EE-95A3AF01BA64}">
      <dgm:prSet/>
      <dgm:spPr/>
      <dgm:t>
        <a:bodyPr/>
        <a:lstStyle/>
        <a:p>
          <a:endParaRPr lang="en-US"/>
        </a:p>
      </dgm:t>
    </dgm:pt>
    <dgm:pt modelId="{DF669896-D96D-45A4-9A9B-934FC7EDAA37}" type="sibTrans" cxnId="{0D4CE8B3-E556-4EEA-86EE-95A3AF01BA64}">
      <dgm:prSet/>
      <dgm:spPr/>
      <dgm:t>
        <a:bodyPr/>
        <a:lstStyle/>
        <a:p>
          <a:endParaRPr lang="en-US"/>
        </a:p>
      </dgm:t>
    </dgm:pt>
    <dgm:pt modelId="{2EEB1E36-71C5-4F1A-B6EA-3CD5546B02AB}">
      <dgm:prSet/>
      <dgm:spPr/>
      <dgm:t>
        <a:bodyPr/>
        <a:lstStyle/>
        <a:p>
          <a:r>
            <a:rPr lang="en-US" b="1" dirty="0"/>
            <a:t>Media pressure</a:t>
          </a:r>
          <a:r>
            <a:rPr lang="en-US" dirty="0"/>
            <a:t> —</a:t>
          </a:r>
        </a:p>
        <a:p>
          <a:r>
            <a:rPr lang="en-US" dirty="0"/>
            <a:t> The world defines beauty and success in ungodly ways.</a:t>
          </a:r>
        </a:p>
      </dgm:t>
    </dgm:pt>
    <dgm:pt modelId="{C98789CB-86C4-4A98-8CD7-4EDA404F9FFB}" type="parTrans" cxnId="{4FEC95F7-B9CF-4884-AB1F-328E64ACFAF1}">
      <dgm:prSet/>
      <dgm:spPr/>
      <dgm:t>
        <a:bodyPr/>
        <a:lstStyle/>
        <a:p>
          <a:endParaRPr lang="en-US"/>
        </a:p>
      </dgm:t>
    </dgm:pt>
    <dgm:pt modelId="{D4E92769-E8FD-40C0-BD7E-4C663AEC9F91}" type="sibTrans" cxnId="{4FEC95F7-B9CF-4884-AB1F-328E64ACFAF1}">
      <dgm:prSet/>
      <dgm:spPr/>
      <dgm:t>
        <a:bodyPr/>
        <a:lstStyle/>
        <a:p>
          <a:endParaRPr lang="en-US"/>
        </a:p>
      </dgm:t>
    </dgm:pt>
    <dgm:pt modelId="{F593D290-A337-43D0-975E-2FC90244897D}">
      <dgm:prSet/>
      <dgm:spPr/>
      <dgm:t>
        <a:bodyPr/>
        <a:lstStyle/>
        <a:p>
          <a:r>
            <a:rPr lang="en-US" b="1" dirty="0"/>
            <a:t>Loneliness</a:t>
          </a:r>
          <a:r>
            <a:rPr lang="en-US" dirty="0"/>
            <a:t> —</a:t>
          </a:r>
        </a:p>
        <a:p>
          <a:r>
            <a:rPr lang="en-US" dirty="0"/>
            <a:t> Some women feel unappreciated or isolated in ministry.</a:t>
          </a:r>
        </a:p>
      </dgm:t>
    </dgm:pt>
    <dgm:pt modelId="{9F5B415F-4007-42E2-866E-49ED9E882ECD}" type="parTrans" cxnId="{31DABE71-1A4D-448D-BD64-1A03B91AD3B3}">
      <dgm:prSet/>
      <dgm:spPr/>
      <dgm:t>
        <a:bodyPr/>
        <a:lstStyle/>
        <a:p>
          <a:endParaRPr lang="en-US"/>
        </a:p>
      </dgm:t>
    </dgm:pt>
    <dgm:pt modelId="{64AB9336-BC04-4D65-A77B-C86697109F94}" type="sibTrans" cxnId="{31DABE71-1A4D-448D-BD64-1A03B91AD3B3}">
      <dgm:prSet/>
      <dgm:spPr/>
      <dgm:t>
        <a:bodyPr/>
        <a:lstStyle/>
        <a:p>
          <a:endParaRPr lang="en-US"/>
        </a:p>
      </dgm:t>
    </dgm:pt>
    <dgm:pt modelId="{F8CCBCD4-66E6-426D-9339-AC5A12800F20}" type="pres">
      <dgm:prSet presAssocID="{D3D8F537-6F70-4B15-AAD0-453C7F9C0C43}" presName="diagram" presStyleCnt="0">
        <dgm:presLayoutVars>
          <dgm:dir/>
          <dgm:resizeHandles val="exact"/>
        </dgm:presLayoutVars>
      </dgm:prSet>
      <dgm:spPr/>
    </dgm:pt>
    <dgm:pt modelId="{B7FE6B8F-B6FE-4D86-81DC-3E29B642D001}" type="pres">
      <dgm:prSet presAssocID="{55CA187E-B3A6-4041-915D-488C7CB5B43F}" presName="node" presStyleLbl="node1" presStyleIdx="0" presStyleCnt="4">
        <dgm:presLayoutVars>
          <dgm:bulletEnabled val="1"/>
        </dgm:presLayoutVars>
      </dgm:prSet>
      <dgm:spPr/>
    </dgm:pt>
    <dgm:pt modelId="{0219393B-ADB2-4286-A95F-8426E157B825}" type="pres">
      <dgm:prSet presAssocID="{3542DFB4-D875-4531-8FF2-B17C0EBC74AE}" presName="sibTrans" presStyleCnt="0"/>
      <dgm:spPr/>
    </dgm:pt>
    <dgm:pt modelId="{97E47B4D-16F3-491F-B2C5-B24F9CD14805}" type="pres">
      <dgm:prSet presAssocID="{08BA139C-4B1D-469C-8EFF-8BE897B0A680}" presName="node" presStyleLbl="node1" presStyleIdx="1" presStyleCnt="4">
        <dgm:presLayoutVars>
          <dgm:bulletEnabled val="1"/>
        </dgm:presLayoutVars>
      </dgm:prSet>
      <dgm:spPr/>
    </dgm:pt>
    <dgm:pt modelId="{AB742A1E-38FE-4BC1-828B-CFFC652C7193}" type="pres">
      <dgm:prSet presAssocID="{DF669896-D96D-45A4-9A9B-934FC7EDAA37}" presName="sibTrans" presStyleCnt="0"/>
      <dgm:spPr/>
    </dgm:pt>
    <dgm:pt modelId="{7C2DF54E-2DB5-447E-BBC5-F2427B9EF515}" type="pres">
      <dgm:prSet presAssocID="{2EEB1E36-71C5-4F1A-B6EA-3CD5546B02AB}" presName="node" presStyleLbl="node1" presStyleIdx="2" presStyleCnt="4">
        <dgm:presLayoutVars>
          <dgm:bulletEnabled val="1"/>
        </dgm:presLayoutVars>
      </dgm:prSet>
      <dgm:spPr/>
    </dgm:pt>
    <dgm:pt modelId="{3A43A90B-CA2D-4608-9978-15EC10595049}" type="pres">
      <dgm:prSet presAssocID="{D4E92769-E8FD-40C0-BD7E-4C663AEC9F91}" presName="sibTrans" presStyleCnt="0"/>
      <dgm:spPr/>
    </dgm:pt>
    <dgm:pt modelId="{54C0402F-99F7-415E-A8AE-DE1C0A0447CE}" type="pres">
      <dgm:prSet presAssocID="{F593D290-A337-43D0-975E-2FC90244897D}" presName="node" presStyleLbl="node1" presStyleIdx="3" presStyleCnt="4">
        <dgm:presLayoutVars>
          <dgm:bulletEnabled val="1"/>
        </dgm:presLayoutVars>
      </dgm:prSet>
      <dgm:spPr/>
    </dgm:pt>
  </dgm:ptLst>
  <dgm:cxnLst>
    <dgm:cxn modelId="{F0035D00-E413-42B6-88AE-9398D0B59988}" type="presOf" srcId="{55CA187E-B3A6-4041-915D-488C7CB5B43F}" destId="{B7FE6B8F-B6FE-4D86-81DC-3E29B642D001}" srcOrd="0" destOrd="0" presId="urn:microsoft.com/office/officeart/2005/8/layout/default"/>
    <dgm:cxn modelId="{1A2C0832-0104-4292-A558-8D5C08DD07BF}" type="presOf" srcId="{2EEB1E36-71C5-4F1A-B6EA-3CD5546B02AB}" destId="{7C2DF54E-2DB5-447E-BBC5-F2427B9EF515}" srcOrd="0" destOrd="0" presId="urn:microsoft.com/office/officeart/2005/8/layout/default"/>
    <dgm:cxn modelId="{31DABE71-1A4D-448D-BD64-1A03B91AD3B3}" srcId="{D3D8F537-6F70-4B15-AAD0-453C7F9C0C43}" destId="{F593D290-A337-43D0-975E-2FC90244897D}" srcOrd="3" destOrd="0" parTransId="{9F5B415F-4007-42E2-866E-49ED9E882ECD}" sibTransId="{64AB9336-BC04-4D65-A77B-C86697109F94}"/>
    <dgm:cxn modelId="{E0702CA7-3D01-4FF0-9EDF-BBBF3037340D}" type="presOf" srcId="{D3D8F537-6F70-4B15-AAD0-453C7F9C0C43}" destId="{F8CCBCD4-66E6-426D-9339-AC5A12800F20}" srcOrd="0" destOrd="0" presId="urn:microsoft.com/office/officeart/2005/8/layout/default"/>
    <dgm:cxn modelId="{B0DCD7AC-D682-4053-90EA-D2854D648B8C}" srcId="{D3D8F537-6F70-4B15-AAD0-453C7F9C0C43}" destId="{55CA187E-B3A6-4041-915D-488C7CB5B43F}" srcOrd="0" destOrd="0" parTransId="{DE01CD58-874A-4B5F-80D9-C53A2DA281FA}" sibTransId="{3542DFB4-D875-4531-8FF2-B17C0EBC74AE}"/>
    <dgm:cxn modelId="{0D4CE8B3-E556-4EEA-86EE-95A3AF01BA64}" srcId="{D3D8F537-6F70-4B15-AAD0-453C7F9C0C43}" destId="{08BA139C-4B1D-469C-8EFF-8BE897B0A680}" srcOrd="1" destOrd="0" parTransId="{F7055C10-A5B7-437F-A35D-EAF817B0EC93}" sibTransId="{DF669896-D96D-45A4-9A9B-934FC7EDAA37}"/>
    <dgm:cxn modelId="{A1B526CE-81B9-4EF3-AC08-10B42FC82DE4}" type="presOf" srcId="{F593D290-A337-43D0-975E-2FC90244897D}" destId="{54C0402F-99F7-415E-A8AE-DE1C0A0447CE}" srcOrd="0" destOrd="0" presId="urn:microsoft.com/office/officeart/2005/8/layout/default"/>
    <dgm:cxn modelId="{5E0CA7E5-E412-42AF-8DCE-EF98C241E002}" type="presOf" srcId="{08BA139C-4B1D-469C-8EFF-8BE897B0A680}" destId="{97E47B4D-16F3-491F-B2C5-B24F9CD14805}" srcOrd="0" destOrd="0" presId="urn:microsoft.com/office/officeart/2005/8/layout/default"/>
    <dgm:cxn modelId="{4FEC95F7-B9CF-4884-AB1F-328E64ACFAF1}" srcId="{D3D8F537-6F70-4B15-AAD0-453C7F9C0C43}" destId="{2EEB1E36-71C5-4F1A-B6EA-3CD5546B02AB}" srcOrd="2" destOrd="0" parTransId="{C98789CB-86C4-4A98-8CD7-4EDA404F9FFB}" sibTransId="{D4E92769-E8FD-40C0-BD7E-4C663AEC9F91}"/>
    <dgm:cxn modelId="{C2D2E1BE-0FA3-4455-A8A6-7C9C4AE73CF8}" type="presParOf" srcId="{F8CCBCD4-66E6-426D-9339-AC5A12800F20}" destId="{B7FE6B8F-B6FE-4D86-81DC-3E29B642D001}" srcOrd="0" destOrd="0" presId="urn:microsoft.com/office/officeart/2005/8/layout/default"/>
    <dgm:cxn modelId="{BE14B3FC-59B2-4CCB-A251-CB230A5585B1}" type="presParOf" srcId="{F8CCBCD4-66E6-426D-9339-AC5A12800F20}" destId="{0219393B-ADB2-4286-A95F-8426E157B825}" srcOrd="1" destOrd="0" presId="urn:microsoft.com/office/officeart/2005/8/layout/default"/>
    <dgm:cxn modelId="{47F5675F-4810-494C-8030-7A6CD9D6489C}" type="presParOf" srcId="{F8CCBCD4-66E6-426D-9339-AC5A12800F20}" destId="{97E47B4D-16F3-491F-B2C5-B24F9CD14805}" srcOrd="2" destOrd="0" presId="urn:microsoft.com/office/officeart/2005/8/layout/default"/>
    <dgm:cxn modelId="{B96B5B03-C621-43E1-AA60-21190F1C834A}" type="presParOf" srcId="{F8CCBCD4-66E6-426D-9339-AC5A12800F20}" destId="{AB742A1E-38FE-4BC1-828B-CFFC652C7193}" srcOrd="3" destOrd="0" presId="urn:microsoft.com/office/officeart/2005/8/layout/default"/>
    <dgm:cxn modelId="{197D1F37-5EB1-47E6-8DF8-62B3C7FD397A}" type="presParOf" srcId="{F8CCBCD4-66E6-426D-9339-AC5A12800F20}" destId="{7C2DF54E-2DB5-447E-BBC5-F2427B9EF515}" srcOrd="4" destOrd="0" presId="urn:microsoft.com/office/officeart/2005/8/layout/default"/>
    <dgm:cxn modelId="{825AF523-FEBC-40B1-A1B5-D17CA18DDE0F}" type="presParOf" srcId="{F8CCBCD4-66E6-426D-9339-AC5A12800F20}" destId="{3A43A90B-CA2D-4608-9978-15EC10595049}" srcOrd="5" destOrd="0" presId="urn:microsoft.com/office/officeart/2005/8/layout/default"/>
    <dgm:cxn modelId="{E1DB4D3B-3272-4443-B885-04C5FD461F8D}" type="presParOf" srcId="{F8CCBCD4-66E6-426D-9339-AC5A12800F20}" destId="{54C0402F-99F7-415E-A8AE-DE1C0A0447C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B3884F-CF02-4AFF-BFDE-4B83774DFEF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13D64CB-65DE-4C4F-8EBF-7C4FC0C63A5F}">
      <dgm:prSet custT="1"/>
      <dgm:spPr/>
      <dgm:t>
        <a:bodyPr/>
        <a:lstStyle/>
        <a:p>
          <a:r>
            <a:rPr lang="en-US" sz="2800" b="1"/>
            <a:t>Matthew 25:21</a:t>
          </a:r>
          <a:r>
            <a:rPr lang="en-US" sz="2800"/>
            <a:t> – </a:t>
          </a:r>
          <a:r>
            <a:rPr lang="en-US" sz="2800" i="1"/>
            <a:t>“Well done, thou good and faithful servant…”</a:t>
          </a:r>
          <a:endParaRPr lang="en-US" sz="2800"/>
        </a:p>
      </dgm:t>
    </dgm:pt>
    <dgm:pt modelId="{1E537933-B24C-457A-8C9F-E5625D7FA39E}" type="parTrans" cxnId="{E6B99482-0887-41CE-8209-74C094EB77E9}">
      <dgm:prSet/>
      <dgm:spPr/>
      <dgm:t>
        <a:bodyPr/>
        <a:lstStyle/>
        <a:p>
          <a:endParaRPr lang="en-US" sz="2800"/>
        </a:p>
      </dgm:t>
    </dgm:pt>
    <dgm:pt modelId="{B68DDCF7-8881-4701-A18C-96AB0377BEE9}" type="sibTrans" cxnId="{E6B99482-0887-41CE-8209-74C094EB77E9}">
      <dgm:prSet/>
      <dgm:spPr/>
      <dgm:t>
        <a:bodyPr/>
        <a:lstStyle/>
        <a:p>
          <a:endParaRPr lang="en-US" sz="2800"/>
        </a:p>
      </dgm:t>
    </dgm:pt>
    <dgm:pt modelId="{B8BB9F75-0970-4C58-B18F-39CFCA8ED06A}">
      <dgm:prSet custT="1"/>
      <dgm:spPr/>
      <dgm:t>
        <a:bodyPr/>
        <a:lstStyle/>
        <a:p>
          <a:r>
            <a:rPr lang="en-US" sz="2800" b="1"/>
            <a:t>Proverbs 31:31</a:t>
          </a:r>
          <a:r>
            <a:rPr lang="en-US" sz="2800"/>
            <a:t> – </a:t>
          </a:r>
          <a:r>
            <a:rPr lang="en-US" sz="2800" i="1"/>
            <a:t>“Give her of the fruit of her hands…”</a:t>
          </a:r>
          <a:endParaRPr lang="en-US" sz="2800"/>
        </a:p>
      </dgm:t>
    </dgm:pt>
    <dgm:pt modelId="{48D7CC8A-4775-472E-94FD-B33FF8D47C09}" type="parTrans" cxnId="{CEA9AB24-EC50-4700-BD04-6DB7B19F29D1}">
      <dgm:prSet/>
      <dgm:spPr/>
      <dgm:t>
        <a:bodyPr/>
        <a:lstStyle/>
        <a:p>
          <a:endParaRPr lang="en-US" sz="2800"/>
        </a:p>
      </dgm:t>
    </dgm:pt>
    <dgm:pt modelId="{3C27DAF8-7585-43BA-8504-3755550CC158}" type="sibTrans" cxnId="{CEA9AB24-EC50-4700-BD04-6DB7B19F29D1}">
      <dgm:prSet/>
      <dgm:spPr/>
      <dgm:t>
        <a:bodyPr/>
        <a:lstStyle/>
        <a:p>
          <a:endParaRPr lang="en-US" sz="2800"/>
        </a:p>
      </dgm:t>
    </dgm:pt>
    <dgm:pt modelId="{A6A7A1FB-A9A9-4B44-AB24-C0F5331A705C}">
      <dgm:prSet custT="1"/>
      <dgm:spPr/>
      <dgm:t>
        <a:bodyPr/>
        <a:lstStyle/>
        <a:p>
          <a:r>
            <a:rPr lang="en-US" sz="2800" b="1"/>
            <a:t>2 Timothy 4:7–8</a:t>
          </a:r>
          <a:r>
            <a:rPr lang="en-US" sz="2800"/>
            <a:t> – </a:t>
          </a:r>
          <a:r>
            <a:rPr lang="en-US" sz="2800" i="1"/>
            <a:t>“There is laid up for me a crown of righteousness…”</a:t>
          </a:r>
          <a:endParaRPr lang="en-US" sz="2800"/>
        </a:p>
      </dgm:t>
    </dgm:pt>
    <dgm:pt modelId="{9678FC18-81A6-4F2E-9F60-A7CD4F1ECC92}" type="parTrans" cxnId="{801BC5FD-5293-4BA8-90C8-FF3FE33BD526}">
      <dgm:prSet/>
      <dgm:spPr/>
      <dgm:t>
        <a:bodyPr/>
        <a:lstStyle/>
        <a:p>
          <a:endParaRPr lang="en-US" sz="2800"/>
        </a:p>
      </dgm:t>
    </dgm:pt>
    <dgm:pt modelId="{8C852FF1-67D8-482A-927A-ACF05B5D03B5}" type="sibTrans" cxnId="{801BC5FD-5293-4BA8-90C8-FF3FE33BD526}">
      <dgm:prSet/>
      <dgm:spPr/>
      <dgm:t>
        <a:bodyPr/>
        <a:lstStyle/>
        <a:p>
          <a:endParaRPr lang="en-US" sz="2800"/>
        </a:p>
      </dgm:t>
    </dgm:pt>
    <dgm:pt modelId="{17A8D858-75BF-4C76-9BA0-CCBEF8D9A81A}" type="pres">
      <dgm:prSet presAssocID="{9BB3884F-CF02-4AFF-BFDE-4B83774DFEF0}" presName="root" presStyleCnt="0">
        <dgm:presLayoutVars>
          <dgm:dir/>
          <dgm:resizeHandles val="exact"/>
        </dgm:presLayoutVars>
      </dgm:prSet>
      <dgm:spPr/>
    </dgm:pt>
    <dgm:pt modelId="{A7A3F992-B9BC-4157-9380-9509A3403071}" type="pres">
      <dgm:prSet presAssocID="{C13D64CB-65DE-4C4F-8EBF-7C4FC0C63A5F}" presName="compNode" presStyleCnt="0"/>
      <dgm:spPr/>
    </dgm:pt>
    <dgm:pt modelId="{360DCA50-3FB7-4DB7-961C-FA2E60C2DD83}" type="pres">
      <dgm:prSet presAssocID="{C13D64CB-65DE-4C4F-8EBF-7C4FC0C63A5F}" presName="bgRect" presStyleLbl="bgShp" presStyleIdx="0" presStyleCnt="3"/>
      <dgm:spPr/>
    </dgm:pt>
    <dgm:pt modelId="{F320911C-3F8F-4C20-8184-95D728FB6192}" type="pres">
      <dgm:prSet presAssocID="{C13D64CB-65DE-4C4F-8EBF-7C4FC0C63A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ve Letter"/>
        </a:ext>
      </dgm:extLst>
    </dgm:pt>
    <dgm:pt modelId="{56D3D157-FCF7-4BF3-A956-59DBE6FE53BF}" type="pres">
      <dgm:prSet presAssocID="{C13D64CB-65DE-4C4F-8EBF-7C4FC0C63A5F}" presName="spaceRect" presStyleCnt="0"/>
      <dgm:spPr/>
    </dgm:pt>
    <dgm:pt modelId="{F6B1364A-E0C4-4408-8BB0-4966A967A728}" type="pres">
      <dgm:prSet presAssocID="{C13D64CB-65DE-4C4F-8EBF-7C4FC0C63A5F}" presName="parTx" presStyleLbl="revTx" presStyleIdx="0" presStyleCnt="3">
        <dgm:presLayoutVars>
          <dgm:chMax val="0"/>
          <dgm:chPref val="0"/>
        </dgm:presLayoutVars>
      </dgm:prSet>
      <dgm:spPr/>
    </dgm:pt>
    <dgm:pt modelId="{AA5591F5-0DFD-40F6-8534-A301B784E585}" type="pres">
      <dgm:prSet presAssocID="{B68DDCF7-8881-4701-A18C-96AB0377BEE9}" presName="sibTrans" presStyleCnt="0"/>
      <dgm:spPr/>
    </dgm:pt>
    <dgm:pt modelId="{0AF96457-F9E1-4A16-B40A-98AB272B3796}" type="pres">
      <dgm:prSet presAssocID="{B8BB9F75-0970-4C58-B18F-39CFCA8ED06A}" presName="compNode" presStyleCnt="0"/>
      <dgm:spPr/>
    </dgm:pt>
    <dgm:pt modelId="{8439713E-9F7E-44FC-B867-BC8243623599}" type="pres">
      <dgm:prSet presAssocID="{B8BB9F75-0970-4C58-B18F-39CFCA8ED06A}" presName="bgRect" presStyleLbl="bgShp" presStyleIdx="1" presStyleCnt="3"/>
      <dgm:spPr/>
    </dgm:pt>
    <dgm:pt modelId="{4D6B542E-A80D-42E8-9023-D60AF20B8998}" type="pres">
      <dgm:prSet presAssocID="{B8BB9F75-0970-4C58-B18F-39CFCA8ED06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ruit Bowl"/>
        </a:ext>
      </dgm:extLst>
    </dgm:pt>
    <dgm:pt modelId="{80FF1240-3F6F-440D-8FD2-000C7F9E5998}" type="pres">
      <dgm:prSet presAssocID="{B8BB9F75-0970-4C58-B18F-39CFCA8ED06A}" presName="spaceRect" presStyleCnt="0"/>
      <dgm:spPr/>
    </dgm:pt>
    <dgm:pt modelId="{B445BE7B-C805-41FB-B940-45A8B120C2B1}" type="pres">
      <dgm:prSet presAssocID="{B8BB9F75-0970-4C58-B18F-39CFCA8ED06A}" presName="parTx" presStyleLbl="revTx" presStyleIdx="1" presStyleCnt="3">
        <dgm:presLayoutVars>
          <dgm:chMax val="0"/>
          <dgm:chPref val="0"/>
        </dgm:presLayoutVars>
      </dgm:prSet>
      <dgm:spPr/>
    </dgm:pt>
    <dgm:pt modelId="{957BC6F1-1B20-4F68-9119-63DBB1DE1AE7}" type="pres">
      <dgm:prSet presAssocID="{3C27DAF8-7585-43BA-8504-3755550CC158}" presName="sibTrans" presStyleCnt="0"/>
      <dgm:spPr/>
    </dgm:pt>
    <dgm:pt modelId="{053E1A7D-5D97-4567-98D3-95A51C0CAF75}" type="pres">
      <dgm:prSet presAssocID="{A6A7A1FB-A9A9-4B44-AB24-C0F5331A705C}" presName="compNode" presStyleCnt="0"/>
      <dgm:spPr/>
    </dgm:pt>
    <dgm:pt modelId="{1B09B160-F577-40F7-BED0-605C504C4014}" type="pres">
      <dgm:prSet presAssocID="{A6A7A1FB-A9A9-4B44-AB24-C0F5331A705C}" presName="bgRect" presStyleLbl="bgShp" presStyleIdx="2" presStyleCnt="3"/>
      <dgm:spPr/>
    </dgm:pt>
    <dgm:pt modelId="{C51AD218-AD50-49AC-81E2-022F0C14276C}" type="pres">
      <dgm:prSet presAssocID="{A6A7A1FB-A9A9-4B44-AB24-C0F5331A705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own"/>
        </a:ext>
      </dgm:extLst>
    </dgm:pt>
    <dgm:pt modelId="{7C438611-D5F8-4395-A91C-26548DBEC69B}" type="pres">
      <dgm:prSet presAssocID="{A6A7A1FB-A9A9-4B44-AB24-C0F5331A705C}" presName="spaceRect" presStyleCnt="0"/>
      <dgm:spPr/>
    </dgm:pt>
    <dgm:pt modelId="{5F5DB436-FD83-4E88-B3E3-4903AF4D1090}" type="pres">
      <dgm:prSet presAssocID="{A6A7A1FB-A9A9-4B44-AB24-C0F5331A705C}" presName="parTx" presStyleLbl="revTx" presStyleIdx="2" presStyleCnt="3">
        <dgm:presLayoutVars>
          <dgm:chMax val="0"/>
          <dgm:chPref val="0"/>
        </dgm:presLayoutVars>
      </dgm:prSet>
      <dgm:spPr/>
    </dgm:pt>
  </dgm:ptLst>
  <dgm:cxnLst>
    <dgm:cxn modelId="{CEA9AB24-EC50-4700-BD04-6DB7B19F29D1}" srcId="{9BB3884F-CF02-4AFF-BFDE-4B83774DFEF0}" destId="{B8BB9F75-0970-4C58-B18F-39CFCA8ED06A}" srcOrd="1" destOrd="0" parTransId="{48D7CC8A-4775-472E-94FD-B33FF8D47C09}" sibTransId="{3C27DAF8-7585-43BA-8504-3755550CC158}"/>
    <dgm:cxn modelId="{D5BD632E-8B03-45F6-BD7F-5D9876DD06CF}" type="presOf" srcId="{A6A7A1FB-A9A9-4B44-AB24-C0F5331A705C}" destId="{5F5DB436-FD83-4E88-B3E3-4903AF4D1090}" srcOrd="0" destOrd="0" presId="urn:microsoft.com/office/officeart/2018/2/layout/IconVerticalSolidList"/>
    <dgm:cxn modelId="{0C0A4A57-4013-485E-93DA-13C0008C86EF}" type="presOf" srcId="{C13D64CB-65DE-4C4F-8EBF-7C4FC0C63A5F}" destId="{F6B1364A-E0C4-4408-8BB0-4966A967A728}" srcOrd="0" destOrd="0" presId="urn:microsoft.com/office/officeart/2018/2/layout/IconVerticalSolidList"/>
    <dgm:cxn modelId="{E6B99482-0887-41CE-8209-74C094EB77E9}" srcId="{9BB3884F-CF02-4AFF-BFDE-4B83774DFEF0}" destId="{C13D64CB-65DE-4C4F-8EBF-7C4FC0C63A5F}" srcOrd="0" destOrd="0" parTransId="{1E537933-B24C-457A-8C9F-E5625D7FA39E}" sibTransId="{B68DDCF7-8881-4701-A18C-96AB0377BEE9}"/>
    <dgm:cxn modelId="{A90EE7E6-3FC7-4F56-8F20-83A26DF3A89E}" type="presOf" srcId="{B8BB9F75-0970-4C58-B18F-39CFCA8ED06A}" destId="{B445BE7B-C805-41FB-B940-45A8B120C2B1}" srcOrd="0" destOrd="0" presId="urn:microsoft.com/office/officeart/2018/2/layout/IconVerticalSolidList"/>
    <dgm:cxn modelId="{9FB690EE-F49B-4C9F-B1AF-E8B28A9A04D9}" type="presOf" srcId="{9BB3884F-CF02-4AFF-BFDE-4B83774DFEF0}" destId="{17A8D858-75BF-4C76-9BA0-CCBEF8D9A81A}" srcOrd="0" destOrd="0" presId="urn:microsoft.com/office/officeart/2018/2/layout/IconVerticalSolidList"/>
    <dgm:cxn modelId="{801BC5FD-5293-4BA8-90C8-FF3FE33BD526}" srcId="{9BB3884F-CF02-4AFF-BFDE-4B83774DFEF0}" destId="{A6A7A1FB-A9A9-4B44-AB24-C0F5331A705C}" srcOrd="2" destOrd="0" parTransId="{9678FC18-81A6-4F2E-9F60-A7CD4F1ECC92}" sibTransId="{8C852FF1-67D8-482A-927A-ACF05B5D03B5}"/>
    <dgm:cxn modelId="{4CD6E9F8-94FE-4D28-AA2D-1CBC2CD7EA1B}" type="presParOf" srcId="{17A8D858-75BF-4C76-9BA0-CCBEF8D9A81A}" destId="{A7A3F992-B9BC-4157-9380-9509A3403071}" srcOrd="0" destOrd="0" presId="urn:microsoft.com/office/officeart/2018/2/layout/IconVerticalSolidList"/>
    <dgm:cxn modelId="{AC5822B4-2DBE-4431-83F8-12D83C25559E}" type="presParOf" srcId="{A7A3F992-B9BC-4157-9380-9509A3403071}" destId="{360DCA50-3FB7-4DB7-961C-FA2E60C2DD83}" srcOrd="0" destOrd="0" presId="urn:microsoft.com/office/officeart/2018/2/layout/IconVerticalSolidList"/>
    <dgm:cxn modelId="{5E0FBA14-68FC-4CF0-AAD9-862BA505922A}" type="presParOf" srcId="{A7A3F992-B9BC-4157-9380-9509A3403071}" destId="{F320911C-3F8F-4C20-8184-95D728FB6192}" srcOrd="1" destOrd="0" presId="urn:microsoft.com/office/officeart/2018/2/layout/IconVerticalSolidList"/>
    <dgm:cxn modelId="{45E66A0D-2FB4-444C-B978-3982332EA37D}" type="presParOf" srcId="{A7A3F992-B9BC-4157-9380-9509A3403071}" destId="{56D3D157-FCF7-4BF3-A956-59DBE6FE53BF}" srcOrd="2" destOrd="0" presId="urn:microsoft.com/office/officeart/2018/2/layout/IconVerticalSolidList"/>
    <dgm:cxn modelId="{0FFEB201-8F5E-47F2-8662-D393E8B34D31}" type="presParOf" srcId="{A7A3F992-B9BC-4157-9380-9509A3403071}" destId="{F6B1364A-E0C4-4408-8BB0-4966A967A728}" srcOrd="3" destOrd="0" presId="urn:microsoft.com/office/officeart/2018/2/layout/IconVerticalSolidList"/>
    <dgm:cxn modelId="{F593A1AE-9368-4EE8-8E70-A3BFAC23CB5E}" type="presParOf" srcId="{17A8D858-75BF-4C76-9BA0-CCBEF8D9A81A}" destId="{AA5591F5-0DFD-40F6-8534-A301B784E585}" srcOrd="1" destOrd="0" presId="urn:microsoft.com/office/officeart/2018/2/layout/IconVerticalSolidList"/>
    <dgm:cxn modelId="{0E6416D3-8720-48D4-9863-07CB29CC6ACA}" type="presParOf" srcId="{17A8D858-75BF-4C76-9BA0-CCBEF8D9A81A}" destId="{0AF96457-F9E1-4A16-B40A-98AB272B3796}" srcOrd="2" destOrd="0" presId="urn:microsoft.com/office/officeart/2018/2/layout/IconVerticalSolidList"/>
    <dgm:cxn modelId="{F6EA0D0D-0E6F-4C5E-B2C9-0A50522530CF}" type="presParOf" srcId="{0AF96457-F9E1-4A16-B40A-98AB272B3796}" destId="{8439713E-9F7E-44FC-B867-BC8243623599}" srcOrd="0" destOrd="0" presId="urn:microsoft.com/office/officeart/2018/2/layout/IconVerticalSolidList"/>
    <dgm:cxn modelId="{1D7B9ED4-1359-45AC-8F9E-B4B626999C23}" type="presParOf" srcId="{0AF96457-F9E1-4A16-B40A-98AB272B3796}" destId="{4D6B542E-A80D-42E8-9023-D60AF20B8998}" srcOrd="1" destOrd="0" presId="urn:microsoft.com/office/officeart/2018/2/layout/IconVerticalSolidList"/>
    <dgm:cxn modelId="{1E4145C6-EFAB-4D45-A1A6-C04071B3721C}" type="presParOf" srcId="{0AF96457-F9E1-4A16-B40A-98AB272B3796}" destId="{80FF1240-3F6F-440D-8FD2-000C7F9E5998}" srcOrd="2" destOrd="0" presId="urn:microsoft.com/office/officeart/2018/2/layout/IconVerticalSolidList"/>
    <dgm:cxn modelId="{F4B3518C-3B7E-477D-8ADB-7A5C14B4E02E}" type="presParOf" srcId="{0AF96457-F9E1-4A16-B40A-98AB272B3796}" destId="{B445BE7B-C805-41FB-B940-45A8B120C2B1}" srcOrd="3" destOrd="0" presId="urn:microsoft.com/office/officeart/2018/2/layout/IconVerticalSolidList"/>
    <dgm:cxn modelId="{C9B60233-50EA-4D48-B123-0CAAFB5E522A}" type="presParOf" srcId="{17A8D858-75BF-4C76-9BA0-CCBEF8D9A81A}" destId="{957BC6F1-1B20-4F68-9119-63DBB1DE1AE7}" srcOrd="3" destOrd="0" presId="urn:microsoft.com/office/officeart/2018/2/layout/IconVerticalSolidList"/>
    <dgm:cxn modelId="{75F9D20A-0DDE-4545-AC66-AA6CC09C9211}" type="presParOf" srcId="{17A8D858-75BF-4C76-9BA0-CCBEF8D9A81A}" destId="{053E1A7D-5D97-4567-98D3-95A51C0CAF75}" srcOrd="4" destOrd="0" presId="urn:microsoft.com/office/officeart/2018/2/layout/IconVerticalSolidList"/>
    <dgm:cxn modelId="{20C3BC5F-AF5D-4E5A-8D4A-8C872AF7BD17}" type="presParOf" srcId="{053E1A7D-5D97-4567-98D3-95A51C0CAF75}" destId="{1B09B160-F577-40F7-BED0-605C504C4014}" srcOrd="0" destOrd="0" presId="urn:microsoft.com/office/officeart/2018/2/layout/IconVerticalSolidList"/>
    <dgm:cxn modelId="{3FED6B93-4655-4F83-94A7-C648C76C7EA5}" type="presParOf" srcId="{053E1A7D-5D97-4567-98D3-95A51C0CAF75}" destId="{C51AD218-AD50-49AC-81E2-022F0C14276C}" srcOrd="1" destOrd="0" presId="urn:microsoft.com/office/officeart/2018/2/layout/IconVerticalSolidList"/>
    <dgm:cxn modelId="{07A309E6-A24A-4D46-9663-42E6838E87DD}" type="presParOf" srcId="{053E1A7D-5D97-4567-98D3-95A51C0CAF75}" destId="{7C438611-D5F8-4395-A91C-26548DBEC69B}" srcOrd="2" destOrd="0" presId="urn:microsoft.com/office/officeart/2018/2/layout/IconVerticalSolidList"/>
    <dgm:cxn modelId="{3B07351B-CAD8-4004-AC1E-F1AFEB8ACF01}" type="presParOf" srcId="{053E1A7D-5D97-4567-98D3-95A51C0CAF75}" destId="{5F5DB436-FD83-4E88-B3E3-4903AF4D109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56C14-94D1-469E-A8D9-27B6AB444881}">
      <dsp:nvSpPr>
        <dsp:cNvPr id="0" name=""/>
        <dsp:cNvSpPr/>
      </dsp:nvSpPr>
      <dsp:spPr>
        <a:xfrm>
          <a:off x="649224" y="1221"/>
          <a:ext cx="3251834" cy="195110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Font typeface="+mj-lt"/>
            <a:buNone/>
          </a:pPr>
          <a:r>
            <a:rPr lang="en-US" sz="3200" b="1" kern="1200" dirty="0"/>
            <a:t>Spiritual Strength</a:t>
          </a:r>
          <a:r>
            <a:rPr lang="en-US" sz="3200" kern="1200" dirty="0"/>
            <a:t> (v. 30)</a:t>
          </a:r>
        </a:p>
      </dsp:txBody>
      <dsp:txXfrm>
        <a:off x="649224" y="1221"/>
        <a:ext cx="3251834" cy="1951101"/>
      </dsp:txXfrm>
    </dsp:sp>
    <dsp:sp modelId="{E3848A87-9532-43CA-9A30-14DD28E18587}">
      <dsp:nvSpPr>
        <dsp:cNvPr id="0" name=""/>
        <dsp:cNvSpPr/>
      </dsp:nvSpPr>
      <dsp:spPr>
        <a:xfrm>
          <a:off x="4226242" y="1221"/>
          <a:ext cx="3251834" cy="1951101"/>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Font typeface="+mj-lt"/>
            <a:buNone/>
          </a:pPr>
          <a:r>
            <a:rPr lang="en-US" sz="3200" b="1" kern="1200" dirty="0"/>
            <a:t>Faithfulness in Duty</a:t>
          </a:r>
          <a:r>
            <a:rPr lang="en-US" sz="3200" kern="1200" dirty="0"/>
            <a:t> (v. 13, 17)</a:t>
          </a:r>
        </a:p>
      </dsp:txBody>
      <dsp:txXfrm>
        <a:off x="4226242" y="1221"/>
        <a:ext cx="3251834" cy="1951101"/>
      </dsp:txXfrm>
    </dsp:sp>
    <dsp:sp modelId="{BEDD9C39-D3B5-4B44-A7A7-7E66F69DABF4}">
      <dsp:nvSpPr>
        <dsp:cNvPr id="0" name=""/>
        <dsp:cNvSpPr/>
      </dsp:nvSpPr>
      <dsp:spPr>
        <a:xfrm>
          <a:off x="7803260" y="1221"/>
          <a:ext cx="3251834" cy="1951101"/>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Font typeface="+mj-lt"/>
            <a:buNone/>
          </a:pPr>
          <a:r>
            <a:rPr lang="en-US" sz="3200" b="1" kern="1200" dirty="0"/>
            <a:t>Stewardship and Wisdom</a:t>
          </a:r>
          <a:r>
            <a:rPr lang="en-US" sz="3200" kern="1200" dirty="0"/>
            <a:t> (v. 16, 24, 27)</a:t>
          </a:r>
        </a:p>
      </dsp:txBody>
      <dsp:txXfrm>
        <a:off x="7803260" y="1221"/>
        <a:ext cx="3251834" cy="1951101"/>
      </dsp:txXfrm>
    </dsp:sp>
    <dsp:sp modelId="{2FDDA0F3-ABE7-4790-8155-6A653E6BD128}">
      <dsp:nvSpPr>
        <dsp:cNvPr id="0" name=""/>
        <dsp:cNvSpPr/>
      </dsp:nvSpPr>
      <dsp:spPr>
        <a:xfrm>
          <a:off x="649224" y="2277506"/>
          <a:ext cx="3251834" cy="1951101"/>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Font typeface="+mj-lt"/>
            <a:buNone/>
          </a:pPr>
          <a:r>
            <a:rPr lang="en-US" sz="3200" b="1" kern="1200" dirty="0"/>
            <a:t>Compassion and Generosity</a:t>
          </a:r>
          <a:r>
            <a:rPr lang="en-US" sz="3200" kern="1200" dirty="0"/>
            <a:t> (v. 20)</a:t>
          </a:r>
        </a:p>
      </dsp:txBody>
      <dsp:txXfrm>
        <a:off x="649224" y="2277506"/>
        <a:ext cx="3251834" cy="1951101"/>
      </dsp:txXfrm>
    </dsp:sp>
    <dsp:sp modelId="{3EEDD679-E7A3-4A20-890F-FF71B681FDE6}">
      <dsp:nvSpPr>
        <dsp:cNvPr id="0" name=""/>
        <dsp:cNvSpPr/>
      </dsp:nvSpPr>
      <dsp:spPr>
        <a:xfrm>
          <a:off x="4226242" y="2277506"/>
          <a:ext cx="3251834" cy="1951101"/>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Font typeface="+mj-lt"/>
            <a:buNone/>
          </a:pPr>
          <a:r>
            <a:rPr lang="en-US" sz="3200" b="1" kern="1200" dirty="0"/>
            <a:t>Dignity and Grace</a:t>
          </a:r>
          <a:r>
            <a:rPr lang="en-US" sz="3200" kern="1200" dirty="0"/>
            <a:t> (v. 25–26</a:t>
          </a:r>
        </a:p>
      </dsp:txBody>
      <dsp:txXfrm>
        <a:off x="4226242" y="2277506"/>
        <a:ext cx="3251834" cy="1951101"/>
      </dsp:txXfrm>
    </dsp:sp>
    <dsp:sp modelId="{BC411A1F-37AC-40CB-A9F8-16577453ED7B}">
      <dsp:nvSpPr>
        <dsp:cNvPr id="0" name=""/>
        <dsp:cNvSpPr/>
      </dsp:nvSpPr>
      <dsp:spPr>
        <a:xfrm>
          <a:off x="7803260" y="2277506"/>
          <a:ext cx="3251834" cy="195110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Font typeface="+mj-lt"/>
            <a:buNone/>
          </a:pPr>
          <a:r>
            <a:rPr lang="en-US" sz="3200" b="1" kern="1200" dirty="0"/>
            <a:t>Respected Influence</a:t>
          </a:r>
          <a:r>
            <a:rPr lang="en-US" sz="3200" kern="1200" dirty="0"/>
            <a:t> (v. 28–31)</a:t>
          </a:r>
        </a:p>
      </dsp:txBody>
      <dsp:txXfrm>
        <a:off x="7803260" y="2277506"/>
        <a:ext cx="3251834" cy="19511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E6B8F-B6FE-4D86-81DC-3E29B642D001}">
      <dsp:nvSpPr>
        <dsp:cNvPr id="0" name=""/>
        <dsp:cNvSpPr/>
      </dsp:nvSpPr>
      <dsp:spPr>
        <a:xfrm>
          <a:off x="121379" y="1907"/>
          <a:ext cx="3381414" cy="202884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Moral confusion</a:t>
          </a:r>
          <a:r>
            <a:rPr lang="en-US" sz="2800" kern="1200" dirty="0"/>
            <a:t> —</a:t>
          </a:r>
        </a:p>
        <a:p>
          <a:pPr marL="0" lvl="0" indent="0" algn="ctr" defTabSz="1244600">
            <a:lnSpc>
              <a:spcPct val="90000"/>
            </a:lnSpc>
            <a:spcBef>
              <a:spcPct val="0"/>
            </a:spcBef>
            <a:spcAft>
              <a:spcPct val="35000"/>
            </a:spcAft>
            <a:buNone/>
          </a:pPr>
          <a:r>
            <a:rPr lang="en-US" sz="2800" kern="1200" dirty="0"/>
            <a:t> Gender roles are blurred.</a:t>
          </a:r>
        </a:p>
      </dsp:txBody>
      <dsp:txXfrm>
        <a:off x="121379" y="1907"/>
        <a:ext cx="3381414" cy="2028848"/>
      </dsp:txXfrm>
    </dsp:sp>
    <dsp:sp modelId="{97E47B4D-16F3-491F-B2C5-B24F9CD14805}">
      <dsp:nvSpPr>
        <dsp:cNvPr id="0" name=""/>
        <dsp:cNvSpPr/>
      </dsp:nvSpPr>
      <dsp:spPr>
        <a:xfrm>
          <a:off x="3840935" y="1907"/>
          <a:ext cx="3381414" cy="2028848"/>
        </a:xfrm>
        <a:prstGeom prst="rect">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Busyness</a:t>
          </a:r>
          <a:r>
            <a:rPr lang="en-US" sz="2800" kern="1200" dirty="0"/>
            <a:t> — </a:t>
          </a:r>
        </a:p>
        <a:p>
          <a:pPr marL="0" lvl="0" indent="0" algn="ctr" defTabSz="1244600">
            <a:lnSpc>
              <a:spcPct val="90000"/>
            </a:lnSpc>
            <a:spcBef>
              <a:spcPct val="0"/>
            </a:spcBef>
            <a:spcAft>
              <a:spcPct val="35000"/>
            </a:spcAft>
            <a:buNone/>
          </a:pPr>
          <a:r>
            <a:rPr lang="en-US" sz="2800" kern="1200" dirty="0"/>
            <a:t>Some are too tired for devotion or ministry.</a:t>
          </a:r>
        </a:p>
      </dsp:txBody>
      <dsp:txXfrm>
        <a:off x="3840935" y="1907"/>
        <a:ext cx="3381414" cy="2028848"/>
      </dsp:txXfrm>
    </dsp:sp>
    <dsp:sp modelId="{7C2DF54E-2DB5-447E-BBC5-F2427B9EF515}">
      <dsp:nvSpPr>
        <dsp:cNvPr id="0" name=""/>
        <dsp:cNvSpPr/>
      </dsp:nvSpPr>
      <dsp:spPr>
        <a:xfrm>
          <a:off x="121379" y="2368897"/>
          <a:ext cx="3381414" cy="2028848"/>
        </a:xfrm>
        <a:prstGeom prst="rect">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Media pressure</a:t>
          </a:r>
          <a:r>
            <a:rPr lang="en-US" sz="2800" kern="1200" dirty="0"/>
            <a:t> —</a:t>
          </a:r>
        </a:p>
        <a:p>
          <a:pPr marL="0" lvl="0" indent="0" algn="ctr" defTabSz="1244600">
            <a:lnSpc>
              <a:spcPct val="90000"/>
            </a:lnSpc>
            <a:spcBef>
              <a:spcPct val="0"/>
            </a:spcBef>
            <a:spcAft>
              <a:spcPct val="35000"/>
            </a:spcAft>
            <a:buNone/>
          </a:pPr>
          <a:r>
            <a:rPr lang="en-US" sz="2800" kern="1200" dirty="0"/>
            <a:t> The world defines beauty and success in ungodly ways.</a:t>
          </a:r>
        </a:p>
      </dsp:txBody>
      <dsp:txXfrm>
        <a:off x="121379" y="2368897"/>
        <a:ext cx="3381414" cy="2028848"/>
      </dsp:txXfrm>
    </dsp:sp>
    <dsp:sp modelId="{54C0402F-99F7-415E-A8AE-DE1C0A0447CE}">
      <dsp:nvSpPr>
        <dsp:cNvPr id="0" name=""/>
        <dsp:cNvSpPr/>
      </dsp:nvSpPr>
      <dsp:spPr>
        <a:xfrm>
          <a:off x="3840935" y="2368897"/>
          <a:ext cx="3381414" cy="2028848"/>
        </a:xfrm>
        <a:prstGeom prst="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Loneliness</a:t>
          </a:r>
          <a:r>
            <a:rPr lang="en-US" sz="2800" kern="1200" dirty="0"/>
            <a:t> —</a:t>
          </a:r>
        </a:p>
        <a:p>
          <a:pPr marL="0" lvl="0" indent="0" algn="ctr" defTabSz="1244600">
            <a:lnSpc>
              <a:spcPct val="90000"/>
            </a:lnSpc>
            <a:spcBef>
              <a:spcPct val="0"/>
            </a:spcBef>
            <a:spcAft>
              <a:spcPct val="35000"/>
            </a:spcAft>
            <a:buNone/>
          </a:pPr>
          <a:r>
            <a:rPr lang="en-US" sz="2800" kern="1200" dirty="0"/>
            <a:t> Some women feel unappreciated or isolated in ministry.</a:t>
          </a:r>
        </a:p>
      </dsp:txBody>
      <dsp:txXfrm>
        <a:off x="3840935" y="2368897"/>
        <a:ext cx="3381414" cy="20288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0DCA50-3FB7-4DB7-961C-FA2E60C2DD83}">
      <dsp:nvSpPr>
        <dsp:cNvPr id="0" name=""/>
        <dsp:cNvSpPr/>
      </dsp:nvSpPr>
      <dsp:spPr>
        <a:xfrm>
          <a:off x="0" y="682"/>
          <a:ext cx="6832452"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20911C-3F8F-4C20-8184-95D728FB6192}">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B1364A-E0C4-4408-8BB0-4966A967A728}">
      <dsp:nvSpPr>
        <dsp:cNvPr id="0" name=""/>
        <dsp:cNvSpPr/>
      </dsp:nvSpPr>
      <dsp:spPr>
        <a:xfrm>
          <a:off x="1844034" y="682"/>
          <a:ext cx="4988417"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244600">
            <a:lnSpc>
              <a:spcPct val="90000"/>
            </a:lnSpc>
            <a:spcBef>
              <a:spcPct val="0"/>
            </a:spcBef>
            <a:spcAft>
              <a:spcPct val="35000"/>
            </a:spcAft>
            <a:buNone/>
          </a:pPr>
          <a:r>
            <a:rPr lang="en-US" sz="2800" b="1" kern="1200"/>
            <a:t>Matthew 25:21</a:t>
          </a:r>
          <a:r>
            <a:rPr lang="en-US" sz="2800" kern="1200"/>
            <a:t> – </a:t>
          </a:r>
          <a:r>
            <a:rPr lang="en-US" sz="2800" i="1" kern="1200"/>
            <a:t>“Well done, thou good and faithful servant…”</a:t>
          </a:r>
          <a:endParaRPr lang="en-US" sz="2800" kern="1200"/>
        </a:p>
      </dsp:txBody>
      <dsp:txXfrm>
        <a:off x="1844034" y="682"/>
        <a:ext cx="4988417" cy="1596566"/>
      </dsp:txXfrm>
    </dsp:sp>
    <dsp:sp modelId="{8439713E-9F7E-44FC-B867-BC8243623599}">
      <dsp:nvSpPr>
        <dsp:cNvPr id="0" name=""/>
        <dsp:cNvSpPr/>
      </dsp:nvSpPr>
      <dsp:spPr>
        <a:xfrm>
          <a:off x="0" y="1996390"/>
          <a:ext cx="6832452"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6B542E-A80D-42E8-9023-D60AF20B8998}">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45BE7B-C805-41FB-B940-45A8B120C2B1}">
      <dsp:nvSpPr>
        <dsp:cNvPr id="0" name=""/>
        <dsp:cNvSpPr/>
      </dsp:nvSpPr>
      <dsp:spPr>
        <a:xfrm>
          <a:off x="1844034" y="1996390"/>
          <a:ext cx="4988417"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244600">
            <a:lnSpc>
              <a:spcPct val="90000"/>
            </a:lnSpc>
            <a:spcBef>
              <a:spcPct val="0"/>
            </a:spcBef>
            <a:spcAft>
              <a:spcPct val="35000"/>
            </a:spcAft>
            <a:buNone/>
          </a:pPr>
          <a:r>
            <a:rPr lang="en-US" sz="2800" b="1" kern="1200"/>
            <a:t>Proverbs 31:31</a:t>
          </a:r>
          <a:r>
            <a:rPr lang="en-US" sz="2800" kern="1200"/>
            <a:t> – </a:t>
          </a:r>
          <a:r>
            <a:rPr lang="en-US" sz="2800" i="1" kern="1200"/>
            <a:t>“Give her of the fruit of her hands…”</a:t>
          </a:r>
          <a:endParaRPr lang="en-US" sz="2800" kern="1200"/>
        </a:p>
      </dsp:txBody>
      <dsp:txXfrm>
        <a:off x="1844034" y="1996390"/>
        <a:ext cx="4988417" cy="1596566"/>
      </dsp:txXfrm>
    </dsp:sp>
    <dsp:sp modelId="{1B09B160-F577-40F7-BED0-605C504C4014}">
      <dsp:nvSpPr>
        <dsp:cNvPr id="0" name=""/>
        <dsp:cNvSpPr/>
      </dsp:nvSpPr>
      <dsp:spPr>
        <a:xfrm>
          <a:off x="0" y="3992098"/>
          <a:ext cx="6832452"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1AD218-AD50-49AC-81E2-022F0C14276C}">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5DB436-FD83-4E88-B3E3-4903AF4D1090}">
      <dsp:nvSpPr>
        <dsp:cNvPr id="0" name=""/>
        <dsp:cNvSpPr/>
      </dsp:nvSpPr>
      <dsp:spPr>
        <a:xfrm>
          <a:off x="1844034" y="3992098"/>
          <a:ext cx="4988417"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244600">
            <a:lnSpc>
              <a:spcPct val="90000"/>
            </a:lnSpc>
            <a:spcBef>
              <a:spcPct val="0"/>
            </a:spcBef>
            <a:spcAft>
              <a:spcPct val="35000"/>
            </a:spcAft>
            <a:buNone/>
          </a:pPr>
          <a:r>
            <a:rPr lang="en-US" sz="2800" b="1" kern="1200"/>
            <a:t>2 Timothy 4:7–8</a:t>
          </a:r>
          <a:r>
            <a:rPr lang="en-US" sz="2800" kern="1200"/>
            <a:t> – </a:t>
          </a:r>
          <a:r>
            <a:rPr lang="en-US" sz="2800" i="1" kern="1200"/>
            <a:t>“There is laid up for me a crown of righteousness…”</a:t>
          </a:r>
          <a:endParaRPr lang="en-US" sz="2800" kern="1200"/>
        </a:p>
      </dsp:txBody>
      <dsp:txXfrm>
        <a:off x="1844034" y="3992098"/>
        <a:ext cx="4988417" cy="159656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9BD76-3C29-400C-8E9D-0A6AE94E0BD4}" type="datetimeFigureOut">
              <a:rPr lang="en-US" smtClean="0"/>
              <a:t>7/30/2025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B7E7-9E2F-462B-B54D-38CDE68698EC}" type="slidenum">
              <a:rPr lang="en-US" smtClean="0"/>
              <a:t>‹#›</a:t>
            </a:fld>
            <a:endParaRPr lang="en-US"/>
          </a:p>
        </p:txBody>
      </p:sp>
    </p:spTree>
    <p:extLst>
      <p:ext uri="{BB962C8B-B14F-4D97-AF65-F5344CB8AC3E}">
        <p14:creationId xmlns:p14="http://schemas.microsoft.com/office/powerpoint/2010/main" val="3780787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Mrs. Ama Attah, a local church deaconess in Cape Coast. She cannot read or write, but faithfully visits members every Sabbath afternoon, prays with them, and shares tracts. Many testify that they remained in the church because of her love. That is </a:t>
            </a:r>
            <a:r>
              <a:rPr lang="en-US" sz="1200" b="1" kern="1200" dirty="0">
                <a:solidFill>
                  <a:schemeClr val="tx1"/>
                </a:solidFill>
                <a:effectLst/>
                <a:latin typeface="+mn-lt"/>
                <a:ea typeface="+mn-ea"/>
                <a:cs typeface="+mn-cs"/>
              </a:rPr>
              <a:t>faithfulness</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A1CCB7E7-9E2F-462B-B54D-38CDE68698EC}" type="slidenum">
              <a:rPr lang="en-US" smtClean="0"/>
              <a:t>4</a:t>
            </a:fld>
            <a:endParaRPr lang="en-US"/>
          </a:p>
        </p:txBody>
      </p:sp>
    </p:spTree>
    <p:extLst>
      <p:ext uri="{BB962C8B-B14F-4D97-AF65-F5344CB8AC3E}">
        <p14:creationId xmlns:p14="http://schemas.microsoft.com/office/powerpoint/2010/main" val="1620884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Spiritual Strength</a:t>
            </a:r>
            <a:r>
              <a:rPr lang="en-US" sz="1200" kern="1200" dirty="0">
                <a:solidFill>
                  <a:schemeClr val="tx1"/>
                </a:solidFill>
                <a:effectLst/>
                <a:latin typeface="+mn-lt"/>
                <a:ea typeface="+mn-ea"/>
                <a:cs typeface="+mn-cs"/>
              </a:rPr>
              <a:t> (v. 30) – </a:t>
            </a:r>
            <a:r>
              <a:rPr lang="en-US" sz="1200" i="1" kern="1200" dirty="0">
                <a:solidFill>
                  <a:schemeClr val="tx1"/>
                </a:solidFill>
                <a:effectLst/>
                <a:latin typeface="+mn-lt"/>
                <a:ea typeface="+mn-ea"/>
                <a:cs typeface="+mn-cs"/>
              </a:rPr>
              <a:t>She fears the Lord.</a:t>
            </a:r>
            <a:r>
              <a:rPr lang="en-US" sz="1200" kern="1200" dirty="0">
                <a:solidFill>
                  <a:schemeClr val="tx1"/>
                </a:solidFill>
                <a:effectLst/>
                <a:latin typeface="+mn-lt"/>
                <a:ea typeface="+mn-ea"/>
                <a:cs typeface="+mn-cs"/>
              </a:rPr>
              <a:t> Her life is centered on God, not worldly praise. </a:t>
            </a:r>
            <a:r>
              <a:rPr lang="en-US" sz="1200" b="1" kern="1200" dirty="0">
                <a:solidFill>
                  <a:schemeClr val="tx1"/>
                </a:solidFill>
                <a:effectLst/>
                <a:latin typeface="+mn-lt"/>
                <a:ea typeface="+mn-ea"/>
                <a:cs typeface="+mn-cs"/>
              </a:rPr>
              <a:t>Example</a:t>
            </a:r>
            <a:r>
              <a:rPr lang="en-US" sz="1200" kern="1200" dirty="0">
                <a:solidFill>
                  <a:schemeClr val="tx1"/>
                </a:solidFill>
                <a:effectLst/>
                <a:latin typeface="+mn-lt"/>
                <a:ea typeface="+mn-ea"/>
                <a:cs typeface="+mn-cs"/>
              </a:rPr>
              <a:t>: A young Adventist nurse in Accra begins every shift with prayer, even if mocked by coworkers. Her patients say they feel peace when she cares for them.</a:t>
            </a:r>
          </a:p>
          <a:p>
            <a:pPr lvl="0"/>
            <a:r>
              <a:rPr lang="en-US" sz="1200" b="1" kern="1200" dirty="0">
                <a:solidFill>
                  <a:schemeClr val="tx1"/>
                </a:solidFill>
                <a:effectLst/>
                <a:latin typeface="+mn-lt"/>
                <a:ea typeface="+mn-ea"/>
                <a:cs typeface="+mn-cs"/>
              </a:rPr>
              <a:t>Faithfulness in Duty</a:t>
            </a:r>
            <a:r>
              <a:rPr lang="en-US" sz="1200" kern="1200" dirty="0">
                <a:solidFill>
                  <a:schemeClr val="tx1"/>
                </a:solidFill>
                <a:effectLst/>
                <a:latin typeface="+mn-lt"/>
                <a:ea typeface="+mn-ea"/>
                <a:cs typeface="+mn-cs"/>
              </a:rPr>
              <a:t> (v. 13, 17) – </a:t>
            </a:r>
            <a:r>
              <a:rPr lang="en-US" sz="1200" i="1" kern="1200" dirty="0">
                <a:solidFill>
                  <a:schemeClr val="tx1"/>
                </a:solidFill>
                <a:effectLst/>
                <a:latin typeface="+mn-lt"/>
                <a:ea typeface="+mn-ea"/>
                <a:cs typeface="+mn-cs"/>
              </a:rPr>
              <a:t>She works willingly with her hands.</a:t>
            </a:r>
            <a:r>
              <a:rPr lang="en-US" sz="1200" kern="1200" dirty="0">
                <a:solidFill>
                  <a:schemeClr val="tx1"/>
                </a:solidFill>
                <a:effectLst/>
                <a:latin typeface="+mn-lt"/>
                <a:ea typeface="+mn-ea"/>
                <a:cs typeface="+mn-cs"/>
              </a:rPr>
              <a:t> She is not idle or wasteful, but diligent. </a:t>
            </a:r>
            <a:r>
              <a:rPr lang="en-US" sz="1200" b="1" kern="1200" dirty="0">
                <a:solidFill>
                  <a:schemeClr val="tx1"/>
                </a:solidFill>
                <a:effectLst/>
                <a:latin typeface="+mn-lt"/>
                <a:ea typeface="+mn-ea"/>
                <a:cs typeface="+mn-cs"/>
              </a:rPr>
              <a:t>Example</a:t>
            </a:r>
            <a:r>
              <a:rPr lang="en-US" sz="1200" kern="1200" dirty="0">
                <a:solidFill>
                  <a:schemeClr val="tx1"/>
                </a:solidFill>
                <a:effectLst/>
                <a:latin typeface="+mn-lt"/>
                <a:ea typeface="+mn-ea"/>
                <a:cs typeface="+mn-cs"/>
              </a:rPr>
              <a:t>: A market woman in Tamale rises at dawn, prepares meals for her children, sells ethically, and still leads the Dorcas Society in her church.</a:t>
            </a:r>
          </a:p>
          <a:p>
            <a:pPr lvl="0"/>
            <a:r>
              <a:rPr lang="en-US" sz="1200" b="1" kern="1200" dirty="0">
                <a:solidFill>
                  <a:schemeClr val="tx1"/>
                </a:solidFill>
                <a:effectLst/>
                <a:latin typeface="+mn-lt"/>
                <a:ea typeface="+mn-ea"/>
                <a:cs typeface="+mn-cs"/>
              </a:rPr>
              <a:t>Stewardship and Wisdom</a:t>
            </a:r>
            <a:r>
              <a:rPr lang="en-US" sz="1200" kern="1200" dirty="0">
                <a:solidFill>
                  <a:schemeClr val="tx1"/>
                </a:solidFill>
                <a:effectLst/>
                <a:latin typeface="+mn-lt"/>
                <a:ea typeface="+mn-ea"/>
                <a:cs typeface="+mn-cs"/>
              </a:rPr>
              <a:t> (v. 16, 24, 27) – </a:t>
            </a:r>
            <a:r>
              <a:rPr lang="en-US" sz="1200" i="1" kern="1200" dirty="0">
                <a:solidFill>
                  <a:schemeClr val="tx1"/>
                </a:solidFill>
                <a:effectLst/>
                <a:latin typeface="+mn-lt"/>
                <a:ea typeface="+mn-ea"/>
                <a:cs typeface="+mn-cs"/>
              </a:rPr>
              <a:t>She considers a field and buys it.</a:t>
            </a:r>
            <a:r>
              <a:rPr lang="en-US" sz="1200" kern="1200" dirty="0">
                <a:solidFill>
                  <a:schemeClr val="tx1"/>
                </a:solidFill>
                <a:effectLst/>
                <a:latin typeface="+mn-lt"/>
                <a:ea typeface="+mn-ea"/>
                <a:cs typeface="+mn-cs"/>
              </a:rPr>
              <a:t> She plans, saves, invests, and avoids waste. </a:t>
            </a:r>
            <a:r>
              <a:rPr lang="en-US" sz="1200" b="1" kern="1200" dirty="0">
                <a:solidFill>
                  <a:schemeClr val="tx1"/>
                </a:solidFill>
                <a:effectLst/>
                <a:latin typeface="+mn-lt"/>
                <a:ea typeface="+mn-ea"/>
                <a:cs typeface="+mn-cs"/>
              </a:rPr>
              <a:t>Example</a:t>
            </a:r>
            <a:r>
              <a:rPr lang="en-US" sz="1200" kern="1200" dirty="0">
                <a:solidFill>
                  <a:schemeClr val="tx1"/>
                </a:solidFill>
                <a:effectLst/>
                <a:latin typeface="+mn-lt"/>
                <a:ea typeface="+mn-ea"/>
                <a:cs typeface="+mn-cs"/>
              </a:rPr>
              <a:t>: A widow in Kumasi uses microfinance to start a tailoring shop and 7now sponsors three needy children in school.</a:t>
            </a:r>
          </a:p>
          <a:p>
            <a:pPr lvl="0"/>
            <a:r>
              <a:rPr lang="en-US" sz="1200" b="1" kern="1200" dirty="0">
                <a:solidFill>
                  <a:schemeClr val="tx1"/>
                </a:solidFill>
                <a:effectLst/>
                <a:latin typeface="+mn-lt"/>
                <a:ea typeface="+mn-ea"/>
                <a:cs typeface="+mn-cs"/>
              </a:rPr>
              <a:t>Compassion and Generosity</a:t>
            </a:r>
            <a:r>
              <a:rPr lang="en-US" sz="1200" kern="1200" dirty="0">
                <a:solidFill>
                  <a:schemeClr val="tx1"/>
                </a:solidFill>
                <a:effectLst/>
                <a:latin typeface="+mn-lt"/>
                <a:ea typeface="+mn-ea"/>
                <a:cs typeface="+mn-cs"/>
              </a:rPr>
              <a:t> (v. 20) – </a:t>
            </a:r>
            <a:r>
              <a:rPr lang="en-US" sz="1200" i="1" kern="1200" dirty="0">
                <a:solidFill>
                  <a:schemeClr val="tx1"/>
                </a:solidFill>
                <a:effectLst/>
                <a:latin typeface="+mn-lt"/>
                <a:ea typeface="+mn-ea"/>
                <a:cs typeface="+mn-cs"/>
              </a:rPr>
              <a:t>She stretches out her hand to the poor.</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Her heart and home are open. </a:t>
            </a:r>
            <a:r>
              <a:rPr lang="en-US" sz="1200" b="1" kern="1200" dirty="0">
                <a:solidFill>
                  <a:schemeClr val="tx1"/>
                </a:solidFill>
                <a:effectLst/>
                <a:latin typeface="+mn-lt"/>
                <a:ea typeface="+mn-ea"/>
                <a:cs typeface="+mn-cs"/>
              </a:rPr>
              <a:t>Example</a:t>
            </a:r>
            <a:r>
              <a:rPr lang="en-US" sz="1200" kern="1200" dirty="0">
                <a:solidFill>
                  <a:schemeClr val="tx1"/>
                </a:solidFill>
                <a:effectLst/>
                <a:latin typeface="+mn-lt"/>
                <a:ea typeface="+mn-ea"/>
                <a:cs typeface="+mn-cs"/>
              </a:rPr>
              <a:t>: An Adventist woman in Takoradi opens her home every Sabbath to students who cannot afford food. She treats them as her own.</a:t>
            </a:r>
          </a:p>
          <a:p>
            <a:pPr lvl="0"/>
            <a:r>
              <a:rPr lang="en-US" sz="1200" b="1" kern="1200" dirty="0">
                <a:solidFill>
                  <a:schemeClr val="tx1"/>
                </a:solidFill>
                <a:effectLst/>
                <a:latin typeface="+mn-lt"/>
                <a:ea typeface="+mn-ea"/>
                <a:cs typeface="+mn-cs"/>
              </a:rPr>
              <a:t>Dignity and Grace</a:t>
            </a:r>
            <a:r>
              <a:rPr lang="en-US" sz="1200" kern="1200" dirty="0">
                <a:solidFill>
                  <a:schemeClr val="tx1"/>
                </a:solidFill>
                <a:effectLst/>
                <a:latin typeface="+mn-lt"/>
                <a:ea typeface="+mn-ea"/>
                <a:cs typeface="+mn-cs"/>
              </a:rPr>
              <a:t> (v. 25–26) – </a:t>
            </a:r>
            <a:r>
              <a:rPr lang="en-US" sz="1200" i="1" kern="1200" dirty="0">
                <a:solidFill>
                  <a:schemeClr val="tx1"/>
                </a:solidFill>
                <a:effectLst/>
                <a:latin typeface="+mn-lt"/>
                <a:ea typeface="+mn-ea"/>
                <a:cs typeface="+mn-cs"/>
              </a:rPr>
              <a:t>She is clothed with strength and speaks wisely.</a:t>
            </a:r>
            <a:r>
              <a:rPr lang="en-US" sz="1200" kern="1200" dirty="0">
                <a:solidFill>
                  <a:schemeClr val="tx1"/>
                </a:solidFill>
                <a:effectLst/>
                <a:latin typeface="+mn-lt"/>
                <a:ea typeface="+mn-ea"/>
                <a:cs typeface="+mn-cs"/>
              </a:rPr>
              <a:t> Her words bless, not break; she uplifts others. </a:t>
            </a:r>
            <a:r>
              <a:rPr lang="en-US" sz="1200" b="1" kern="1200" dirty="0">
                <a:solidFill>
                  <a:schemeClr val="tx1"/>
                </a:solidFill>
                <a:effectLst/>
                <a:latin typeface="+mn-lt"/>
                <a:ea typeface="+mn-ea"/>
                <a:cs typeface="+mn-cs"/>
              </a:rPr>
              <a:t>Example</a:t>
            </a:r>
            <a:r>
              <a:rPr lang="en-US" sz="1200" kern="1200" dirty="0">
                <a:solidFill>
                  <a:schemeClr val="tx1"/>
                </a:solidFill>
                <a:effectLst/>
                <a:latin typeface="+mn-lt"/>
                <a:ea typeface="+mn-ea"/>
                <a:cs typeface="+mn-cs"/>
              </a:rPr>
              <a:t>: A church elder’s wife mediates conflicts in the women’s ministry with calm words and prayer. She is respected because she is peacemaking.</a:t>
            </a:r>
          </a:p>
          <a:p>
            <a:pPr lvl="0"/>
            <a:r>
              <a:rPr lang="en-US" sz="1200" b="1" kern="1200" dirty="0">
                <a:solidFill>
                  <a:schemeClr val="tx1"/>
                </a:solidFill>
                <a:effectLst/>
                <a:latin typeface="+mn-lt"/>
                <a:ea typeface="+mn-ea"/>
                <a:cs typeface="+mn-cs"/>
              </a:rPr>
              <a:t>Respected Influence</a:t>
            </a:r>
            <a:r>
              <a:rPr lang="en-US" sz="1200" kern="1200" dirty="0">
                <a:solidFill>
                  <a:schemeClr val="tx1"/>
                </a:solidFill>
                <a:effectLst/>
                <a:latin typeface="+mn-lt"/>
                <a:ea typeface="+mn-ea"/>
                <a:cs typeface="+mn-cs"/>
              </a:rPr>
              <a:t> (v. 28–31) – </a:t>
            </a:r>
            <a:r>
              <a:rPr lang="en-US" sz="1200" i="1" kern="1200" dirty="0">
                <a:solidFill>
                  <a:schemeClr val="tx1"/>
                </a:solidFill>
                <a:effectLst/>
                <a:latin typeface="+mn-lt"/>
                <a:ea typeface="+mn-ea"/>
                <a:cs typeface="+mn-cs"/>
              </a:rPr>
              <a:t>Her children and husband rise and call her blessed.</a:t>
            </a:r>
            <a:r>
              <a:rPr lang="en-US" sz="1200" kern="1200" dirty="0">
                <a:solidFill>
                  <a:schemeClr val="tx1"/>
                </a:solidFill>
                <a:effectLst/>
                <a:latin typeface="+mn-lt"/>
                <a:ea typeface="+mn-ea"/>
                <a:cs typeface="+mn-cs"/>
              </a:rPr>
              <a:t> Her impact is lasting, not fleeting. </a:t>
            </a:r>
            <a:r>
              <a:rPr lang="en-US" sz="1200" b="1" kern="1200" dirty="0">
                <a:solidFill>
                  <a:schemeClr val="tx1"/>
                </a:solidFill>
                <a:effectLst/>
                <a:latin typeface="+mn-lt"/>
                <a:ea typeface="+mn-ea"/>
                <a:cs typeface="+mn-cs"/>
              </a:rPr>
              <a:t>Example</a:t>
            </a:r>
            <a:r>
              <a:rPr lang="en-US" sz="1200" kern="1200" dirty="0">
                <a:solidFill>
                  <a:schemeClr val="tx1"/>
                </a:solidFill>
                <a:effectLst/>
                <a:latin typeface="+mn-lt"/>
                <a:ea typeface="+mn-ea"/>
                <a:cs typeface="+mn-cs"/>
              </a:rPr>
              <a:t>: During a funeral in Ho, the children of a late Adventist woman testify how her faith, morning worship, and songs kept them grounded. Many wept — her legacy still speaks.</a:t>
            </a:r>
          </a:p>
          <a:p>
            <a:endParaRPr lang="en-US" dirty="0"/>
          </a:p>
        </p:txBody>
      </p:sp>
      <p:sp>
        <p:nvSpPr>
          <p:cNvPr id="4" name="Slide Number Placeholder 3"/>
          <p:cNvSpPr>
            <a:spLocks noGrp="1"/>
          </p:cNvSpPr>
          <p:nvPr>
            <p:ph type="sldNum" sz="quarter" idx="5"/>
          </p:nvPr>
        </p:nvSpPr>
        <p:spPr/>
        <p:txBody>
          <a:bodyPr/>
          <a:lstStyle/>
          <a:p>
            <a:fld id="{A1CCB7E7-9E2F-462B-B54D-38CDE68698EC}" type="slidenum">
              <a:rPr lang="en-US" smtClean="0"/>
              <a:t>10</a:t>
            </a:fld>
            <a:endParaRPr lang="en-US"/>
          </a:p>
        </p:txBody>
      </p:sp>
    </p:spTree>
    <p:extLst>
      <p:ext uri="{BB962C8B-B14F-4D97-AF65-F5344CB8AC3E}">
        <p14:creationId xmlns:p14="http://schemas.microsoft.com/office/powerpoint/2010/main" val="1387703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Example:</a:t>
            </a:r>
            <a:r>
              <a:rPr lang="en-US" sz="1200" kern="1200" dirty="0" err="1">
                <a:solidFill>
                  <a:schemeClr val="tx1"/>
                </a:solidFill>
                <a:effectLst/>
                <a:latin typeface="+mn-lt"/>
                <a:ea typeface="+mn-ea"/>
                <a:cs typeface="+mn-cs"/>
              </a:rPr>
              <a:t>In</a:t>
            </a:r>
            <a:r>
              <a:rPr lang="en-US" sz="1200" kern="1200" dirty="0">
                <a:solidFill>
                  <a:schemeClr val="tx1"/>
                </a:solidFill>
                <a:effectLst/>
                <a:latin typeface="+mn-lt"/>
                <a:ea typeface="+mn-ea"/>
                <a:cs typeface="+mn-cs"/>
              </a:rPr>
              <a:t> a rural district in Eastern Ghana, women outnumber men in attendance. One sister started a Bible class in her home. Today, the church has grown, and she has mentored three other women to teach.</a:t>
            </a:r>
          </a:p>
          <a:p>
            <a:endParaRPr lang="en-US" dirty="0"/>
          </a:p>
        </p:txBody>
      </p:sp>
      <p:sp>
        <p:nvSpPr>
          <p:cNvPr id="4" name="Slide Number Placeholder 3"/>
          <p:cNvSpPr>
            <a:spLocks noGrp="1"/>
          </p:cNvSpPr>
          <p:nvPr>
            <p:ph type="sldNum" sz="quarter" idx="5"/>
          </p:nvPr>
        </p:nvSpPr>
        <p:spPr/>
        <p:txBody>
          <a:bodyPr/>
          <a:lstStyle/>
          <a:p>
            <a:fld id="{A1CCB7E7-9E2F-462B-B54D-38CDE68698EC}" type="slidenum">
              <a:rPr lang="en-US" smtClean="0"/>
              <a:t>13</a:t>
            </a:fld>
            <a:endParaRPr lang="en-US"/>
          </a:p>
        </p:txBody>
      </p:sp>
    </p:spTree>
    <p:extLst>
      <p:ext uri="{BB962C8B-B14F-4D97-AF65-F5344CB8AC3E}">
        <p14:creationId xmlns:p14="http://schemas.microsoft.com/office/powerpoint/2010/main" val="3640983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Example:</a:t>
            </a:r>
            <a:r>
              <a:rPr lang="en-US" sz="1200" kern="1200" dirty="0" err="1">
                <a:solidFill>
                  <a:schemeClr val="tx1"/>
                </a:solidFill>
                <a:effectLst/>
                <a:latin typeface="+mn-lt"/>
                <a:ea typeface="+mn-ea"/>
                <a:cs typeface="+mn-cs"/>
              </a:rPr>
              <a:t>An</a:t>
            </a:r>
            <a:r>
              <a:rPr lang="en-US" sz="1200" kern="1200" dirty="0">
                <a:solidFill>
                  <a:schemeClr val="tx1"/>
                </a:solidFill>
                <a:effectLst/>
                <a:latin typeface="+mn-lt"/>
                <a:ea typeface="+mn-ea"/>
                <a:cs typeface="+mn-cs"/>
              </a:rPr>
              <a:t> Adventist teacher in </a:t>
            </a:r>
            <a:r>
              <a:rPr lang="en-US" sz="1200" kern="1200" dirty="0" err="1">
                <a:solidFill>
                  <a:schemeClr val="tx1"/>
                </a:solidFill>
                <a:effectLst/>
                <a:latin typeface="+mn-lt"/>
                <a:ea typeface="+mn-ea"/>
                <a:cs typeface="+mn-cs"/>
              </a:rPr>
              <a:t>Wa</a:t>
            </a:r>
            <a:r>
              <a:rPr lang="en-US" sz="1200" kern="1200" dirty="0">
                <a:solidFill>
                  <a:schemeClr val="tx1"/>
                </a:solidFill>
                <a:effectLst/>
                <a:latin typeface="+mn-lt"/>
                <a:ea typeface="+mn-ea"/>
                <a:cs typeface="+mn-cs"/>
              </a:rPr>
              <a:t> refused to alter students’ grades despite bribes. Her honesty led the headmaster to request Bible studies. Today, five staff members have been baptized.</a:t>
            </a:r>
          </a:p>
          <a:p>
            <a:endParaRPr lang="en-US" dirty="0"/>
          </a:p>
        </p:txBody>
      </p:sp>
      <p:sp>
        <p:nvSpPr>
          <p:cNvPr id="4" name="Slide Number Placeholder 3"/>
          <p:cNvSpPr>
            <a:spLocks noGrp="1"/>
          </p:cNvSpPr>
          <p:nvPr>
            <p:ph type="sldNum" sz="quarter" idx="5"/>
          </p:nvPr>
        </p:nvSpPr>
        <p:spPr/>
        <p:txBody>
          <a:bodyPr/>
          <a:lstStyle/>
          <a:p>
            <a:fld id="{A1CCB7E7-9E2F-462B-B54D-38CDE68698EC}" type="slidenum">
              <a:rPr lang="en-US" smtClean="0"/>
              <a:t>14</a:t>
            </a:fld>
            <a:endParaRPr lang="en-US"/>
          </a:p>
        </p:txBody>
      </p:sp>
    </p:spTree>
    <p:extLst>
      <p:ext uri="{BB962C8B-B14F-4D97-AF65-F5344CB8AC3E}">
        <p14:creationId xmlns:p14="http://schemas.microsoft.com/office/powerpoint/2010/main" val="173493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Example: </a:t>
            </a:r>
            <a:r>
              <a:rPr lang="en-US" sz="1200" kern="1200" dirty="0">
                <a:solidFill>
                  <a:schemeClr val="tx1"/>
                </a:solidFill>
                <a:effectLst/>
                <a:latin typeface="+mn-lt"/>
                <a:ea typeface="+mn-ea"/>
                <a:cs typeface="+mn-cs"/>
              </a:rPr>
              <a:t>A young Adventist woman in university was mocked for not joining parties. But years later, her former roommate, pregnant and depressed, called her for prayer. She said, </a:t>
            </a:r>
            <a:r>
              <a:rPr lang="en-US" sz="1200" i="1" kern="1200" dirty="0">
                <a:solidFill>
                  <a:schemeClr val="tx1"/>
                </a:solidFill>
                <a:effectLst/>
                <a:latin typeface="+mn-lt"/>
                <a:ea typeface="+mn-ea"/>
                <a:cs typeface="+mn-cs"/>
              </a:rPr>
              <a:t>“I knew you were different</a:t>
            </a:r>
            <a:endParaRPr lang="en-US" dirty="0"/>
          </a:p>
        </p:txBody>
      </p:sp>
      <p:sp>
        <p:nvSpPr>
          <p:cNvPr id="4" name="Slide Number Placeholder 3"/>
          <p:cNvSpPr>
            <a:spLocks noGrp="1"/>
          </p:cNvSpPr>
          <p:nvPr>
            <p:ph type="sldNum" sz="quarter" idx="5"/>
          </p:nvPr>
        </p:nvSpPr>
        <p:spPr/>
        <p:txBody>
          <a:bodyPr/>
          <a:lstStyle/>
          <a:p>
            <a:fld id="{A1CCB7E7-9E2F-462B-B54D-38CDE68698EC}" type="slidenum">
              <a:rPr lang="en-US" smtClean="0"/>
              <a:t>17</a:t>
            </a:fld>
            <a:endParaRPr lang="en-US"/>
          </a:p>
        </p:txBody>
      </p:sp>
    </p:spTree>
    <p:extLst>
      <p:ext uri="{BB962C8B-B14F-4D97-AF65-F5344CB8AC3E}">
        <p14:creationId xmlns:p14="http://schemas.microsoft.com/office/powerpoint/2010/main" val="2337313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God is not unjust to forget your labor (Heb. 6:10). Heaven sees the tears, the giving, the prayers, the cooking, the late-night intercessions.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Example:</a:t>
            </a:r>
            <a:r>
              <a:rPr lang="en-US" sz="1200" kern="1200" dirty="0" err="1">
                <a:solidFill>
                  <a:schemeClr val="tx1"/>
                </a:solidFill>
                <a:effectLst/>
                <a:latin typeface="+mn-lt"/>
                <a:ea typeface="+mn-ea"/>
                <a:cs typeface="+mn-cs"/>
              </a:rPr>
              <a:t>At</a:t>
            </a:r>
            <a:r>
              <a:rPr lang="en-US" sz="1200" kern="1200" dirty="0">
                <a:solidFill>
                  <a:schemeClr val="tx1"/>
                </a:solidFill>
                <a:effectLst/>
                <a:latin typeface="+mn-lt"/>
                <a:ea typeface="+mn-ea"/>
                <a:cs typeface="+mn-cs"/>
              </a:rPr>
              <a:t> the funeral of an old Adventist woman, children from her Pathfinder class came from afar. One said, </a:t>
            </a:r>
            <a:r>
              <a:rPr lang="en-US" sz="1200" i="1" kern="1200" dirty="0">
                <a:solidFill>
                  <a:schemeClr val="tx1"/>
                </a:solidFill>
                <a:effectLst/>
                <a:latin typeface="+mn-lt"/>
                <a:ea typeface="+mn-ea"/>
                <a:cs typeface="+mn-cs"/>
              </a:rPr>
              <a:t>“She taught me how to pray and memorize Scripture. Today, I’m a pastor.”</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Faithfulness multiplies — across generations.</a:t>
            </a:r>
          </a:p>
          <a:p>
            <a:endParaRPr lang="en-US" dirty="0"/>
          </a:p>
        </p:txBody>
      </p:sp>
      <p:sp>
        <p:nvSpPr>
          <p:cNvPr id="4" name="Slide Number Placeholder 3"/>
          <p:cNvSpPr>
            <a:spLocks noGrp="1"/>
          </p:cNvSpPr>
          <p:nvPr>
            <p:ph type="sldNum" sz="quarter" idx="5"/>
          </p:nvPr>
        </p:nvSpPr>
        <p:spPr/>
        <p:txBody>
          <a:bodyPr/>
          <a:lstStyle/>
          <a:p>
            <a:fld id="{A1CCB7E7-9E2F-462B-B54D-38CDE68698EC}" type="slidenum">
              <a:rPr lang="en-US" smtClean="0"/>
              <a:t>18</a:t>
            </a:fld>
            <a:endParaRPr lang="en-US"/>
          </a:p>
        </p:txBody>
      </p:sp>
    </p:spTree>
    <p:extLst>
      <p:ext uri="{BB962C8B-B14F-4D97-AF65-F5344CB8AC3E}">
        <p14:creationId xmlns:p14="http://schemas.microsoft.com/office/powerpoint/2010/main" val="1187586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B13E6-00F6-45E8-EB94-EBF43A759C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D03CD4-D9A4-9E71-19BF-E020E532E2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BBD49C-945A-D30A-6BE4-54DA5877B193}"/>
              </a:ext>
            </a:extLst>
          </p:cNvPr>
          <p:cNvSpPr>
            <a:spLocks noGrp="1"/>
          </p:cNvSpPr>
          <p:nvPr>
            <p:ph type="dt" sz="half" idx="10"/>
          </p:nvPr>
        </p:nvSpPr>
        <p:spPr/>
        <p:txBody>
          <a:bodyPr/>
          <a:lstStyle/>
          <a:p>
            <a:fld id="{0E95065C-415A-4300-8708-9792F950B2CD}" type="datetimeFigureOut">
              <a:rPr lang="en-US" smtClean="0"/>
              <a:t>7/30/2025</a:t>
            </a:fld>
            <a:endParaRPr lang="en-US"/>
          </a:p>
        </p:txBody>
      </p:sp>
      <p:sp>
        <p:nvSpPr>
          <p:cNvPr id="5" name="Footer Placeholder 4">
            <a:extLst>
              <a:ext uri="{FF2B5EF4-FFF2-40B4-BE49-F238E27FC236}">
                <a16:creationId xmlns:a16="http://schemas.microsoft.com/office/drawing/2014/main" id="{10416A90-DB3F-580D-FDDA-C83E34B860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E6B7BD-101D-497D-A336-74D28CD5D495}"/>
              </a:ext>
            </a:extLst>
          </p:cNvPr>
          <p:cNvSpPr>
            <a:spLocks noGrp="1"/>
          </p:cNvSpPr>
          <p:nvPr>
            <p:ph type="sldNum" sz="quarter" idx="12"/>
          </p:nvPr>
        </p:nvSpPr>
        <p:spPr/>
        <p:txBody>
          <a:bodyPr/>
          <a:lstStyle/>
          <a:p>
            <a:fld id="{3715373B-F5C6-43B2-8D90-63EB7B30B8B1}" type="slidenum">
              <a:rPr lang="en-US" smtClean="0"/>
              <a:t>‹#›</a:t>
            </a:fld>
            <a:endParaRPr lang="en-US"/>
          </a:p>
        </p:txBody>
      </p:sp>
    </p:spTree>
    <p:extLst>
      <p:ext uri="{BB962C8B-B14F-4D97-AF65-F5344CB8AC3E}">
        <p14:creationId xmlns:p14="http://schemas.microsoft.com/office/powerpoint/2010/main" val="3932643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3E18-5F7E-2F25-8728-B8C640FF15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82C80B-8E8D-45AD-3236-1C4B06790D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4A738-DF5A-2B34-69D0-2CADD08EFFCA}"/>
              </a:ext>
            </a:extLst>
          </p:cNvPr>
          <p:cNvSpPr>
            <a:spLocks noGrp="1"/>
          </p:cNvSpPr>
          <p:nvPr>
            <p:ph type="dt" sz="half" idx="10"/>
          </p:nvPr>
        </p:nvSpPr>
        <p:spPr/>
        <p:txBody>
          <a:bodyPr/>
          <a:lstStyle/>
          <a:p>
            <a:fld id="{0E95065C-415A-4300-8708-9792F950B2CD}" type="datetimeFigureOut">
              <a:rPr lang="en-US" smtClean="0"/>
              <a:t>7/30/2025</a:t>
            </a:fld>
            <a:endParaRPr lang="en-US"/>
          </a:p>
        </p:txBody>
      </p:sp>
      <p:sp>
        <p:nvSpPr>
          <p:cNvPr id="5" name="Footer Placeholder 4">
            <a:extLst>
              <a:ext uri="{FF2B5EF4-FFF2-40B4-BE49-F238E27FC236}">
                <a16:creationId xmlns:a16="http://schemas.microsoft.com/office/drawing/2014/main" id="{502C9486-6E47-1C83-B4E5-5E1AAAAF5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6EAE6C-11BA-2B5E-D18B-B1967AD31D49}"/>
              </a:ext>
            </a:extLst>
          </p:cNvPr>
          <p:cNvSpPr>
            <a:spLocks noGrp="1"/>
          </p:cNvSpPr>
          <p:nvPr>
            <p:ph type="sldNum" sz="quarter" idx="12"/>
          </p:nvPr>
        </p:nvSpPr>
        <p:spPr/>
        <p:txBody>
          <a:bodyPr/>
          <a:lstStyle/>
          <a:p>
            <a:fld id="{3715373B-F5C6-43B2-8D90-63EB7B30B8B1}" type="slidenum">
              <a:rPr lang="en-US" smtClean="0"/>
              <a:t>‹#›</a:t>
            </a:fld>
            <a:endParaRPr lang="en-US"/>
          </a:p>
        </p:txBody>
      </p:sp>
    </p:spTree>
    <p:extLst>
      <p:ext uri="{BB962C8B-B14F-4D97-AF65-F5344CB8AC3E}">
        <p14:creationId xmlns:p14="http://schemas.microsoft.com/office/powerpoint/2010/main" val="1789355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1AECCF-67CF-7494-88F5-F36CBE1AF2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F52239-46EC-6ABF-6A04-47FF18F96F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F5DDCB-5C70-6F74-32C1-E29CE13778BC}"/>
              </a:ext>
            </a:extLst>
          </p:cNvPr>
          <p:cNvSpPr>
            <a:spLocks noGrp="1"/>
          </p:cNvSpPr>
          <p:nvPr>
            <p:ph type="dt" sz="half" idx="10"/>
          </p:nvPr>
        </p:nvSpPr>
        <p:spPr/>
        <p:txBody>
          <a:bodyPr/>
          <a:lstStyle/>
          <a:p>
            <a:fld id="{0E95065C-415A-4300-8708-9792F950B2CD}" type="datetimeFigureOut">
              <a:rPr lang="en-US" smtClean="0"/>
              <a:t>7/30/2025</a:t>
            </a:fld>
            <a:endParaRPr lang="en-US"/>
          </a:p>
        </p:txBody>
      </p:sp>
      <p:sp>
        <p:nvSpPr>
          <p:cNvPr id="5" name="Footer Placeholder 4">
            <a:extLst>
              <a:ext uri="{FF2B5EF4-FFF2-40B4-BE49-F238E27FC236}">
                <a16:creationId xmlns:a16="http://schemas.microsoft.com/office/drawing/2014/main" id="{1336EF3C-BEAB-DA40-6294-010B689EC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AB880F-A7E0-AC0B-4132-C003BF1DED60}"/>
              </a:ext>
            </a:extLst>
          </p:cNvPr>
          <p:cNvSpPr>
            <a:spLocks noGrp="1"/>
          </p:cNvSpPr>
          <p:nvPr>
            <p:ph type="sldNum" sz="quarter" idx="12"/>
          </p:nvPr>
        </p:nvSpPr>
        <p:spPr/>
        <p:txBody>
          <a:bodyPr/>
          <a:lstStyle/>
          <a:p>
            <a:fld id="{3715373B-F5C6-43B2-8D90-63EB7B30B8B1}" type="slidenum">
              <a:rPr lang="en-US" smtClean="0"/>
              <a:t>‹#›</a:t>
            </a:fld>
            <a:endParaRPr lang="en-US"/>
          </a:p>
        </p:txBody>
      </p:sp>
    </p:spTree>
    <p:extLst>
      <p:ext uri="{BB962C8B-B14F-4D97-AF65-F5344CB8AC3E}">
        <p14:creationId xmlns:p14="http://schemas.microsoft.com/office/powerpoint/2010/main" val="3993406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6105-B3C7-7DD4-D000-DC562894BE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332765-39A3-540D-1009-B69E367641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88F4ED-8554-9465-51A4-CE0A6081AC0D}"/>
              </a:ext>
            </a:extLst>
          </p:cNvPr>
          <p:cNvSpPr>
            <a:spLocks noGrp="1"/>
          </p:cNvSpPr>
          <p:nvPr>
            <p:ph type="dt" sz="half" idx="10"/>
          </p:nvPr>
        </p:nvSpPr>
        <p:spPr/>
        <p:txBody>
          <a:bodyPr/>
          <a:lstStyle/>
          <a:p>
            <a:fld id="{0E95065C-415A-4300-8708-9792F950B2CD}" type="datetimeFigureOut">
              <a:rPr lang="en-US" smtClean="0"/>
              <a:t>7/30/2025</a:t>
            </a:fld>
            <a:endParaRPr lang="en-US"/>
          </a:p>
        </p:txBody>
      </p:sp>
      <p:sp>
        <p:nvSpPr>
          <p:cNvPr id="5" name="Footer Placeholder 4">
            <a:extLst>
              <a:ext uri="{FF2B5EF4-FFF2-40B4-BE49-F238E27FC236}">
                <a16:creationId xmlns:a16="http://schemas.microsoft.com/office/drawing/2014/main" id="{2BA936D8-5B84-2557-7B6D-488EEABE2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286F2-1072-66E1-187F-AEB34E0D7DBB}"/>
              </a:ext>
            </a:extLst>
          </p:cNvPr>
          <p:cNvSpPr>
            <a:spLocks noGrp="1"/>
          </p:cNvSpPr>
          <p:nvPr>
            <p:ph type="sldNum" sz="quarter" idx="12"/>
          </p:nvPr>
        </p:nvSpPr>
        <p:spPr/>
        <p:txBody>
          <a:bodyPr/>
          <a:lstStyle/>
          <a:p>
            <a:fld id="{3715373B-F5C6-43B2-8D90-63EB7B30B8B1}" type="slidenum">
              <a:rPr lang="en-US" smtClean="0"/>
              <a:t>‹#›</a:t>
            </a:fld>
            <a:endParaRPr lang="en-US"/>
          </a:p>
        </p:txBody>
      </p:sp>
    </p:spTree>
    <p:extLst>
      <p:ext uri="{BB962C8B-B14F-4D97-AF65-F5344CB8AC3E}">
        <p14:creationId xmlns:p14="http://schemas.microsoft.com/office/powerpoint/2010/main" val="463108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2DAC7-37F9-28D2-67DB-2788F9106A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860EE8-D886-34FB-C118-9B7B7D9136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77EB26-EC9E-320F-8CC6-A664AD631850}"/>
              </a:ext>
            </a:extLst>
          </p:cNvPr>
          <p:cNvSpPr>
            <a:spLocks noGrp="1"/>
          </p:cNvSpPr>
          <p:nvPr>
            <p:ph type="dt" sz="half" idx="10"/>
          </p:nvPr>
        </p:nvSpPr>
        <p:spPr/>
        <p:txBody>
          <a:bodyPr/>
          <a:lstStyle/>
          <a:p>
            <a:fld id="{0E95065C-415A-4300-8708-9792F950B2CD}" type="datetimeFigureOut">
              <a:rPr lang="en-US" smtClean="0"/>
              <a:t>7/30/2025</a:t>
            </a:fld>
            <a:endParaRPr lang="en-US"/>
          </a:p>
        </p:txBody>
      </p:sp>
      <p:sp>
        <p:nvSpPr>
          <p:cNvPr id="5" name="Footer Placeholder 4">
            <a:extLst>
              <a:ext uri="{FF2B5EF4-FFF2-40B4-BE49-F238E27FC236}">
                <a16:creationId xmlns:a16="http://schemas.microsoft.com/office/drawing/2014/main" id="{748C732E-A1D1-CBCB-BD8B-77365A5C1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680091-19B0-ABC5-5F61-2C4E653460EA}"/>
              </a:ext>
            </a:extLst>
          </p:cNvPr>
          <p:cNvSpPr>
            <a:spLocks noGrp="1"/>
          </p:cNvSpPr>
          <p:nvPr>
            <p:ph type="sldNum" sz="quarter" idx="12"/>
          </p:nvPr>
        </p:nvSpPr>
        <p:spPr/>
        <p:txBody>
          <a:bodyPr/>
          <a:lstStyle/>
          <a:p>
            <a:fld id="{3715373B-F5C6-43B2-8D90-63EB7B30B8B1}" type="slidenum">
              <a:rPr lang="en-US" smtClean="0"/>
              <a:t>‹#›</a:t>
            </a:fld>
            <a:endParaRPr lang="en-US"/>
          </a:p>
        </p:txBody>
      </p:sp>
    </p:spTree>
    <p:extLst>
      <p:ext uri="{BB962C8B-B14F-4D97-AF65-F5344CB8AC3E}">
        <p14:creationId xmlns:p14="http://schemas.microsoft.com/office/powerpoint/2010/main" val="4068148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64D9-726B-7E3F-7CF6-80AC413025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7C798D-7E95-B32D-BCB7-D9E3FEB1CF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AF971A-DA35-4C75-C375-7A6F1D3964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10BB88-8D55-3FF0-9BB2-52661681AA71}"/>
              </a:ext>
            </a:extLst>
          </p:cNvPr>
          <p:cNvSpPr>
            <a:spLocks noGrp="1"/>
          </p:cNvSpPr>
          <p:nvPr>
            <p:ph type="dt" sz="half" idx="10"/>
          </p:nvPr>
        </p:nvSpPr>
        <p:spPr/>
        <p:txBody>
          <a:bodyPr/>
          <a:lstStyle/>
          <a:p>
            <a:fld id="{0E95065C-415A-4300-8708-9792F950B2CD}" type="datetimeFigureOut">
              <a:rPr lang="en-US" smtClean="0"/>
              <a:t>7/30/2025</a:t>
            </a:fld>
            <a:endParaRPr lang="en-US"/>
          </a:p>
        </p:txBody>
      </p:sp>
      <p:sp>
        <p:nvSpPr>
          <p:cNvPr id="6" name="Footer Placeholder 5">
            <a:extLst>
              <a:ext uri="{FF2B5EF4-FFF2-40B4-BE49-F238E27FC236}">
                <a16:creationId xmlns:a16="http://schemas.microsoft.com/office/drawing/2014/main" id="{C72B270F-31B5-A4A2-EEDE-9875719AF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ADA09-C631-F218-27A1-AFD44B1C4BCB}"/>
              </a:ext>
            </a:extLst>
          </p:cNvPr>
          <p:cNvSpPr>
            <a:spLocks noGrp="1"/>
          </p:cNvSpPr>
          <p:nvPr>
            <p:ph type="sldNum" sz="quarter" idx="12"/>
          </p:nvPr>
        </p:nvSpPr>
        <p:spPr/>
        <p:txBody>
          <a:bodyPr/>
          <a:lstStyle/>
          <a:p>
            <a:fld id="{3715373B-F5C6-43B2-8D90-63EB7B30B8B1}" type="slidenum">
              <a:rPr lang="en-US" smtClean="0"/>
              <a:t>‹#›</a:t>
            </a:fld>
            <a:endParaRPr lang="en-US"/>
          </a:p>
        </p:txBody>
      </p:sp>
    </p:spTree>
    <p:extLst>
      <p:ext uri="{BB962C8B-B14F-4D97-AF65-F5344CB8AC3E}">
        <p14:creationId xmlns:p14="http://schemas.microsoft.com/office/powerpoint/2010/main" val="170860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65F5-FB2E-C3D1-1672-8301E73988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C5ACA3-B24A-3188-9E1A-08487DD318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365968-BB7C-8EDB-E4FA-5A0DDF865E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6C9740-46C3-078C-87B8-851B4593E9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B1D93A-E1FF-7289-FCB4-CCF0297460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09678C-CB32-C0E7-3F8E-DE2708E6698B}"/>
              </a:ext>
            </a:extLst>
          </p:cNvPr>
          <p:cNvSpPr>
            <a:spLocks noGrp="1"/>
          </p:cNvSpPr>
          <p:nvPr>
            <p:ph type="dt" sz="half" idx="10"/>
          </p:nvPr>
        </p:nvSpPr>
        <p:spPr/>
        <p:txBody>
          <a:bodyPr/>
          <a:lstStyle/>
          <a:p>
            <a:fld id="{0E95065C-415A-4300-8708-9792F950B2CD}" type="datetimeFigureOut">
              <a:rPr lang="en-US" smtClean="0"/>
              <a:t>7/30/2025</a:t>
            </a:fld>
            <a:endParaRPr lang="en-US"/>
          </a:p>
        </p:txBody>
      </p:sp>
      <p:sp>
        <p:nvSpPr>
          <p:cNvPr id="8" name="Footer Placeholder 7">
            <a:extLst>
              <a:ext uri="{FF2B5EF4-FFF2-40B4-BE49-F238E27FC236}">
                <a16:creationId xmlns:a16="http://schemas.microsoft.com/office/drawing/2014/main" id="{429570CC-7CDC-DBE1-5EEC-4946DCE4D1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52F725-7DD6-F55A-18BE-D2CA62B43670}"/>
              </a:ext>
            </a:extLst>
          </p:cNvPr>
          <p:cNvSpPr>
            <a:spLocks noGrp="1"/>
          </p:cNvSpPr>
          <p:nvPr>
            <p:ph type="sldNum" sz="quarter" idx="12"/>
          </p:nvPr>
        </p:nvSpPr>
        <p:spPr/>
        <p:txBody>
          <a:bodyPr/>
          <a:lstStyle/>
          <a:p>
            <a:fld id="{3715373B-F5C6-43B2-8D90-63EB7B30B8B1}" type="slidenum">
              <a:rPr lang="en-US" smtClean="0"/>
              <a:t>‹#›</a:t>
            </a:fld>
            <a:endParaRPr lang="en-US"/>
          </a:p>
        </p:txBody>
      </p:sp>
    </p:spTree>
    <p:extLst>
      <p:ext uri="{BB962C8B-B14F-4D97-AF65-F5344CB8AC3E}">
        <p14:creationId xmlns:p14="http://schemas.microsoft.com/office/powerpoint/2010/main" val="2257433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BB7F1-99EB-6918-FCF8-FF028E5D6A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258966-B4F8-DD2F-7DBD-C8A81C61C631}"/>
              </a:ext>
            </a:extLst>
          </p:cNvPr>
          <p:cNvSpPr>
            <a:spLocks noGrp="1"/>
          </p:cNvSpPr>
          <p:nvPr>
            <p:ph type="dt" sz="half" idx="10"/>
          </p:nvPr>
        </p:nvSpPr>
        <p:spPr/>
        <p:txBody>
          <a:bodyPr/>
          <a:lstStyle/>
          <a:p>
            <a:fld id="{0E95065C-415A-4300-8708-9792F950B2CD}" type="datetimeFigureOut">
              <a:rPr lang="en-US" smtClean="0"/>
              <a:t>7/30/2025</a:t>
            </a:fld>
            <a:endParaRPr lang="en-US"/>
          </a:p>
        </p:txBody>
      </p:sp>
      <p:sp>
        <p:nvSpPr>
          <p:cNvPr id="4" name="Footer Placeholder 3">
            <a:extLst>
              <a:ext uri="{FF2B5EF4-FFF2-40B4-BE49-F238E27FC236}">
                <a16:creationId xmlns:a16="http://schemas.microsoft.com/office/drawing/2014/main" id="{A4408F3A-5EB9-49DE-45FB-BF306260BC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679005-FA77-F7C4-A03B-E21BF175D292}"/>
              </a:ext>
            </a:extLst>
          </p:cNvPr>
          <p:cNvSpPr>
            <a:spLocks noGrp="1"/>
          </p:cNvSpPr>
          <p:nvPr>
            <p:ph type="sldNum" sz="quarter" idx="12"/>
          </p:nvPr>
        </p:nvSpPr>
        <p:spPr/>
        <p:txBody>
          <a:bodyPr/>
          <a:lstStyle/>
          <a:p>
            <a:fld id="{3715373B-F5C6-43B2-8D90-63EB7B30B8B1}" type="slidenum">
              <a:rPr lang="en-US" smtClean="0"/>
              <a:t>‹#›</a:t>
            </a:fld>
            <a:endParaRPr lang="en-US"/>
          </a:p>
        </p:txBody>
      </p:sp>
    </p:spTree>
    <p:extLst>
      <p:ext uri="{BB962C8B-B14F-4D97-AF65-F5344CB8AC3E}">
        <p14:creationId xmlns:p14="http://schemas.microsoft.com/office/powerpoint/2010/main" val="1871089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3A711D-90F7-16F4-0DC0-658C45F650CA}"/>
              </a:ext>
            </a:extLst>
          </p:cNvPr>
          <p:cNvSpPr>
            <a:spLocks noGrp="1"/>
          </p:cNvSpPr>
          <p:nvPr>
            <p:ph type="dt" sz="half" idx="10"/>
          </p:nvPr>
        </p:nvSpPr>
        <p:spPr/>
        <p:txBody>
          <a:bodyPr/>
          <a:lstStyle/>
          <a:p>
            <a:fld id="{0E95065C-415A-4300-8708-9792F950B2CD}" type="datetimeFigureOut">
              <a:rPr lang="en-US" smtClean="0"/>
              <a:t>7/30/2025</a:t>
            </a:fld>
            <a:endParaRPr lang="en-US"/>
          </a:p>
        </p:txBody>
      </p:sp>
      <p:sp>
        <p:nvSpPr>
          <p:cNvPr id="3" name="Footer Placeholder 2">
            <a:extLst>
              <a:ext uri="{FF2B5EF4-FFF2-40B4-BE49-F238E27FC236}">
                <a16:creationId xmlns:a16="http://schemas.microsoft.com/office/drawing/2014/main" id="{04075057-0549-735F-CCD3-9D2FC60514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9196C-0CF4-1C05-82E5-22C85E84A008}"/>
              </a:ext>
            </a:extLst>
          </p:cNvPr>
          <p:cNvSpPr>
            <a:spLocks noGrp="1"/>
          </p:cNvSpPr>
          <p:nvPr>
            <p:ph type="sldNum" sz="quarter" idx="12"/>
          </p:nvPr>
        </p:nvSpPr>
        <p:spPr/>
        <p:txBody>
          <a:bodyPr/>
          <a:lstStyle/>
          <a:p>
            <a:fld id="{3715373B-F5C6-43B2-8D90-63EB7B30B8B1}" type="slidenum">
              <a:rPr lang="en-US" smtClean="0"/>
              <a:t>‹#›</a:t>
            </a:fld>
            <a:endParaRPr lang="en-US"/>
          </a:p>
        </p:txBody>
      </p:sp>
    </p:spTree>
    <p:extLst>
      <p:ext uri="{BB962C8B-B14F-4D97-AF65-F5344CB8AC3E}">
        <p14:creationId xmlns:p14="http://schemas.microsoft.com/office/powerpoint/2010/main" val="3932525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5E82-A2A0-78E8-A6EC-3D7E0468CD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166D02-6341-985F-BE1A-AB7C807BFC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DDC493-00AD-F45E-AAD8-09D622E539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1DF527-4297-582D-E33E-55B13A139EEF}"/>
              </a:ext>
            </a:extLst>
          </p:cNvPr>
          <p:cNvSpPr>
            <a:spLocks noGrp="1"/>
          </p:cNvSpPr>
          <p:nvPr>
            <p:ph type="dt" sz="half" idx="10"/>
          </p:nvPr>
        </p:nvSpPr>
        <p:spPr/>
        <p:txBody>
          <a:bodyPr/>
          <a:lstStyle/>
          <a:p>
            <a:fld id="{0E95065C-415A-4300-8708-9792F950B2CD}" type="datetimeFigureOut">
              <a:rPr lang="en-US" smtClean="0"/>
              <a:t>7/30/2025</a:t>
            </a:fld>
            <a:endParaRPr lang="en-US"/>
          </a:p>
        </p:txBody>
      </p:sp>
      <p:sp>
        <p:nvSpPr>
          <p:cNvPr id="6" name="Footer Placeholder 5">
            <a:extLst>
              <a:ext uri="{FF2B5EF4-FFF2-40B4-BE49-F238E27FC236}">
                <a16:creationId xmlns:a16="http://schemas.microsoft.com/office/drawing/2014/main" id="{44D8497A-6559-755C-99A2-01697F3D82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335C7C-CA79-28B7-0591-99BFC76F1846}"/>
              </a:ext>
            </a:extLst>
          </p:cNvPr>
          <p:cNvSpPr>
            <a:spLocks noGrp="1"/>
          </p:cNvSpPr>
          <p:nvPr>
            <p:ph type="sldNum" sz="quarter" idx="12"/>
          </p:nvPr>
        </p:nvSpPr>
        <p:spPr/>
        <p:txBody>
          <a:bodyPr/>
          <a:lstStyle/>
          <a:p>
            <a:fld id="{3715373B-F5C6-43B2-8D90-63EB7B30B8B1}" type="slidenum">
              <a:rPr lang="en-US" smtClean="0"/>
              <a:t>‹#›</a:t>
            </a:fld>
            <a:endParaRPr lang="en-US"/>
          </a:p>
        </p:txBody>
      </p:sp>
    </p:spTree>
    <p:extLst>
      <p:ext uri="{BB962C8B-B14F-4D97-AF65-F5344CB8AC3E}">
        <p14:creationId xmlns:p14="http://schemas.microsoft.com/office/powerpoint/2010/main" val="2702622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E7FB-4CCC-B72D-4716-0C3B7701E8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ED52F1-A028-0E0F-67F3-C20FD8400D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21C494-9D40-17E9-E155-DA55F29581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58B1E7-318A-C274-629B-87433D7E7124}"/>
              </a:ext>
            </a:extLst>
          </p:cNvPr>
          <p:cNvSpPr>
            <a:spLocks noGrp="1"/>
          </p:cNvSpPr>
          <p:nvPr>
            <p:ph type="dt" sz="half" idx="10"/>
          </p:nvPr>
        </p:nvSpPr>
        <p:spPr/>
        <p:txBody>
          <a:bodyPr/>
          <a:lstStyle/>
          <a:p>
            <a:fld id="{0E95065C-415A-4300-8708-9792F950B2CD}" type="datetimeFigureOut">
              <a:rPr lang="en-US" smtClean="0"/>
              <a:t>7/30/2025</a:t>
            </a:fld>
            <a:endParaRPr lang="en-US"/>
          </a:p>
        </p:txBody>
      </p:sp>
      <p:sp>
        <p:nvSpPr>
          <p:cNvPr id="6" name="Footer Placeholder 5">
            <a:extLst>
              <a:ext uri="{FF2B5EF4-FFF2-40B4-BE49-F238E27FC236}">
                <a16:creationId xmlns:a16="http://schemas.microsoft.com/office/drawing/2014/main" id="{BD877CA6-25BB-8534-760D-A9F4E4533E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A7626F-EB11-8CC8-8E8B-5A560067CCE2}"/>
              </a:ext>
            </a:extLst>
          </p:cNvPr>
          <p:cNvSpPr>
            <a:spLocks noGrp="1"/>
          </p:cNvSpPr>
          <p:nvPr>
            <p:ph type="sldNum" sz="quarter" idx="12"/>
          </p:nvPr>
        </p:nvSpPr>
        <p:spPr/>
        <p:txBody>
          <a:bodyPr/>
          <a:lstStyle/>
          <a:p>
            <a:fld id="{3715373B-F5C6-43B2-8D90-63EB7B30B8B1}" type="slidenum">
              <a:rPr lang="en-US" smtClean="0"/>
              <a:t>‹#›</a:t>
            </a:fld>
            <a:endParaRPr lang="en-US"/>
          </a:p>
        </p:txBody>
      </p:sp>
    </p:spTree>
    <p:extLst>
      <p:ext uri="{BB962C8B-B14F-4D97-AF65-F5344CB8AC3E}">
        <p14:creationId xmlns:p14="http://schemas.microsoft.com/office/powerpoint/2010/main" val="77325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9C5555-5DB4-84B1-46A0-0807A6E23A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5B677E-17D0-96D8-2137-F7C2E18137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D756E-2048-0A03-B451-C29B3A47AA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95065C-415A-4300-8708-9792F950B2CD}" type="datetimeFigureOut">
              <a:rPr lang="en-US" smtClean="0"/>
              <a:t>7/30/2025</a:t>
            </a:fld>
            <a:endParaRPr lang="en-US"/>
          </a:p>
        </p:txBody>
      </p:sp>
      <p:sp>
        <p:nvSpPr>
          <p:cNvPr id="5" name="Footer Placeholder 4">
            <a:extLst>
              <a:ext uri="{FF2B5EF4-FFF2-40B4-BE49-F238E27FC236}">
                <a16:creationId xmlns:a16="http://schemas.microsoft.com/office/drawing/2014/main" id="{B3AC6E98-E366-DDB9-AFFB-208CEE3F96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D1AF472-AD4A-5FFB-7F0C-A61EE37E40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15373B-F5C6-43B2-8D90-63EB7B30B8B1}" type="slidenum">
              <a:rPr lang="en-US" smtClean="0"/>
              <a:t>‹#›</a:t>
            </a:fld>
            <a:endParaRPr lang="en-US"/>
          </a:p>
        </p:txBody>
      </p:sp>
    </p:spTree>
    <p:extLst>
      <p:ext uri="{BB962C8B-B14F-4D97-AF65-F5344CB8AC3E}">
        <p14:creationId xmlns:p14="http://schemas.microsoft.com/office/powerpoint/2010/main" val="965295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women wearing purple outfits">
            <a:extLst>
              <a:ext uri="{FF2B5EF4-FFF2-40B4-BE49-F238E27FC236}">
                <a16:creationId xmlns:a16="http://schemas.microsoft.com/office/drawing/2014/main" id="{03C24823-FA8F-7678-2A01-B9743BB75B3A}"/>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b="15730"/>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BB34CEA8-E289-A6CA-FB99-C22F5A9E146C}"/>
              </a:ext>
            </a:extLst>
          </p:cNvPr>
          <p:cNvSpPr>
            <a:spLocks noGrp="1"/>
          </p:cNvSpPr>
          <p:nvPr>
            <p:ph type="ctrTitle"/>
          </p:nvPr>
        </p:nvSpPr>
        <p:spPr>
          <a:xfrm>
            <a:off x="1524000" y="1122362"/>
            <a:ext cx="9144000" cy="2900518"/>
          </a:xfrm>
        </p:spPr>
        <p:txBody>
          <a:bodyPr>
            <a:normAutofit/>
          </a:bodyPr>
          <a:lstStyle/>
          <a:p>
            <a:r>
              <a:rPr lang="en-US" sz="4000" b="1" dirty="0">
                <a:solidFill>
                  <a:srgbClr val="FFFFFF"/>
                </a:solidFill>
                <a:effectLst>
                  <a:outerShdw blurRad="38100" dist="38100" dir="2700000" algn="tl">
                    <a:srgbClr val="000000">
                      <a:alpha val="43137"/>
                    </a:srgbClr>
                  </a:outerShdw>
                </a:effectLst>
              </a:rPr>
              <a:t>CALLED TO BE FAITHFUL: </a:t>
            </a:r>
            <a:br>
              <a:rPr lang="en-US" sz="4000" b="1" dirty="0">
                <a:solidFill>
                  <a:srgbClr val="FFFFFF"/>
                </a:solidFill>
                <a:effectLst>
                  <a:outerShdw blurRad="38100" dist="38100" dir="2700000" algn="tl">
                    <a:srgbClr val="000000">
                      <a:alpha val="43137"/>
                    </a:srgbClr>
                  </a:outerShdw>
                </a:effectLst>
              </a:rPr>
            </a:br>
            <a:r>
              <a:rPr lang="en-US" sz="4000" b="1" dirty="0">
                <a:solidFill>
                  <a:srgbClr val="FFFFFF"/>
                </a:solidFill>
                <a:effectLst>
                  <a:outerShdw blurRad="38100" dist="38100" dir="2700000" algn="tl">
                    <a:srgbClr val="000000">
                      <a:alpha val="43137"/>
                    </a:srgbClr>
                  </a:outerShdw>
                </a:effectLst>
              </a:rPr>
              <a:t>THE ROLE OF THE ADVENTIST WOMAN</a:t>
            </a:r>
            <a:endParaRPr lang="en-US" sz="4000" dirty="0">
              <a:solidFill>
                <a:srgbClr val="FFFFFF"/>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19FD34AF-238F-7AF1-7150-9444B558FCEC}"/>
              </a:ext>
            </a:extLst>
          </p:cNvPr>
          <p:cNvSpPr>
            <a:spLocks noGrp="1"/>
          </p:cNvSpPr>
          <p:nvPr>
            <p:ph type="subTitle" idx="1"/>
          </p:nvPr>
        </p:nvSpPr>
        <p:spPr>
          <a:xfrm>
            <a:off x="1524000" y="4159404"/>
            <a:ext cx="9144000" cy="1098395"/>
          </a:xfrm>
        </p:spPr>
        <p:txBody>
          <a:bodyPr>
            <a:normAutofit/>
          </a:bodyPr>
          <a:lstStyle/>
          <a:p>
            <a:r>
              <a:rPr lang="en-US" b="1" dirty="0">
                <a:solidFill>
                  <a:srgbClr val="FFFFFF"/>
                </a:solidFill>
              </a:rPr>
              <a:t>PROVERBS 31:10</a:t>
            </a:r>
            <a:endParaRPr lang="en-US" dirty="0">
              <a:solidFill>
                <a:srgbClr val="FFFFFF"/>
              </a:solidFill>
            </a:endParaRPr>
          </a:p>
        </p:txBody>
      </p:sp>
    </p:spTree>
    <p:extLst>
      <p:ext uri="{BB962C8B-B14F-4D97-AF65-F5344CB8AC3E}">
        <p14:creationId xmlns:p14="http://schemas.microsoft.com/office/powerpoint/2010/main" val="1123448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2A2AF-E327-5BA9-20B2-F7EFD6DFB119}"/>
              </a:ext>
            </a:extLst>
          </p:cNvPr>
          <p:cNvSpPr>
            <a:spLocks noGrp="1"/>
          </p:cNvSpPr>
          <p:nvPr>
            <p:ph type="title"/>
          </p:nvPr>
        </p:nvSpPr>
        <p:spPr>
          <a:xfrm>
            <a:off x="214257" y="171487"/>
            <a:ext cx="10515600" cy="624579"/>
          </a:xfrm>
        </p:spPr>
        <p:txBody>
          <a:bodyPr>
            <a:normAutofit/>
          </a:bodyPr>
          <a:lstStyle/>
          <a:p>
            <a:r>
              <a:rPr lang="en-US" sz="3600" b="1" dirty="0"/>
              <a:t>B. Core Traits of the Faithful Woman</a:t>
            </a:r>
            <a:endParaRPr lang="en-US" sz="3600" dirty="0"/>
          </a:p>
        </p:txBody>
      </p:sp>
      <p:graphicFrame>
        <p:nvGraphicFramePr>
          <p:cNvPr id="4" name="Content Placeholder 3">
            <a:extLst>
              <a:ext uri="{FF2B5EF4-FFF2-40B4-BE49-F238E27FC236}">
                <a16:creationId xmlns:a16="http://schemas.microsoft.com/office/drawing/2014/main" id="{1DD78CA1-CAE6-395C-B732-5B8A112873AB}"/>
              </a:ext>
            </a:extLst>
          </p:cNvPr>
          <p:cNvGraphicFramePr>
            <a:graphicFrameLocks noGrp="1"/>
          </p:cNvGraphicFramePr>
          <p:nvPr>
            <p:ph idx="1"/>
            <p:extLst>
              <p:ext uri="{D42A27DB-BD31-4B8C-83A1-F6EECF244321}">
                <p14:modId xmlns:p14="http://schemas.microsoft.com/office/powerpoint/2010/main" val="419369413"/>
              </p:ext>
            </p:extLst>
          </p:nvPr>
        </p:nvGraphicFramePr>
        <p:xfrm>
          <a:off x="214257" y="2226832"/>
          <a:ext cx="11704320" cy="4229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0AFA2A6D-5E92-C682-0B86-C6C3FF870EAC}"/>
              </a:ext>
            </a:extLst>
          </p:cNvPr>
          <p:cNvSpPr txBox="1">
            <a:spLocks/>
          </p:cNvSpPr>
          <p:nvPr/>
        </p:nvSpPr>
        <p:spPr>
          <a:xfrm>
            <a:off x="214257" y="998556"/>
            <a:ext cx="10515600" cy="6245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i="1" dirty="0"/>
              <a:t>Her character in Proverbs 31:</a:t>
            </a:r>
          </a:p>
        </p:txBody>
      </p:sp>
    </p:spTree>
    <p:extLst>
      <p:ext uri="{BB962C8B-B14F-4D97-AF65-F5344CB8AC3E}">
        <p14:creationId xmlns:p14="http://schemas.microsoft.com/office/powerpoint/2010/main" val="25761788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FD56C14-94D1-469E-A8D9-27B6AB444881}"/>
                                            </p:graphicEl>
                                          </p:spTgt>
                                        </p:tgtEl>
                                        <p:attrNameLst>
                                          <p:attrName>style.visibility</p:attrName>
                                        </p:attrNameLst>
                                      </p:cBhvr>
                                      <p:to>
                                        <p:strVal val="visible"/>
                                      </p:to>
                                    </p:set>
                                    <p:animEffect transition="in" filter="fade">
                                      <p:cBhvr>
                                        <p:cTn id="7" dur="500"/>
                                        <p:tgtEl>
                                          <p:spTgt spid="4">
                                            <p:graphicEl>
                                              <a:dgm id="{DFD56C14-94D1-469E-A8D9-27B6AB44488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E3848A87-9532-43CA-9A30-14DD28E18587}"/>
                                            </p:graphicEl>
                                          </p:spTgt>
                                        </p:tgtEl>
                                        <p:attrNameLst>
                                          <p:attrName>style.visibility</p:attrName>
                                        </p:attrNameLst>
                                      </p:cBhvr>
                                      <p:to>
                                        <p:strVal val="visible"/>
                                      </p:to>
                                    </p:set>
                                    <p:animEffect transition="in" filter="fade">
                                      <p:cBhvr>
                                        <p:cTn id="12" dur="500"/>
                                        <p:tgtEl>
                                          <p:spTgt spid="4">
                                            <p:graphicEl>
                                              <a:dgm id="{E3848A87-9532-43CA-9A30-14DD28E1858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BEDD9C39-D3B5-4B44-A7A7-7E66F69DABF4}"/>
                                            </p:graphicEl>
                                          </p:spTgt>
                                        </p:tgtEl>
                                        <p:attrNameLst>
                                          <p:attrName>style.visibility</p:attrName>
                                        </p:attrNameLst>
                                      </p:cBhvr>
                                      <p:to>
                                        <p:strVal val="visible"/>
                                      </p:to>
                                    </p:set>
                                    <p:animEffect transition="in" filter="fade">
                                      <p:cBhvr>
                                        <p:cTn id="17" dur="500"/>
                                        <p:tgtEl>
                                          <p:spTgt spid="4">
                                            <p:graphicEl>
                                              <a:dgm id="{BEDD9C39-D3B5-4B44-A7A7-7E66F69DABF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2FDDA0F3-ABE7-4790-8155-6A653E6BD128}"/>
                                            </p:graphicEl>
                                          </p:spTgt>
                                        </p:tgtEl>
                                        <p:attrNameLst>
                                          <p:attrName>style.visibility</p:attrName>
                                        </p:attrNameLst>
                                      </p:cBhvr>
                                      <p:to>
                                        <p:strVal val="visible"/>
                                      </p:to>
                                    </p:set>
                                    <p:animEffect transition="in" filter="fade">
                                      <p:cBhvr>
                                        <p:cTn id="22" dur="500"/>
                                        <p:tgtEl>
                                          <p:spTgt spid="4">
                                            <p:graphicEl>
                                              <a:dgm id="{2FDDA0F3-ABE7-4790-8155-6A653E6BD12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3EEDD679-E7A3-4A20-890F-FF71B681FDE6}"/>
                                            </p:graphicEl>
                                          </p:spTgt>
                                        </p:tgtEl>
                                        <p:attrNameLst>
                                          <p:attrName>style.visibility</p:attrName>
                                        </p:attrNameLst>
                                      </p:cBhvr>
                                      <p:to>
                                        <p:strVal val="visible"/>
                                      </p:to>
                                    </p:set>
                                    <p:animEffect transition="in" filter="fade">
                                      <p:cBhvr>
                                        <p:cTn id="27" dur="500"/>
                                        <p:tgtEl>
                                          <p:spTgt spid="4">
                                            <p:graphicEl>
                                              <a:dgm id="{3EEDD679-E7A3-4A20-890F-FF71B681FDE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BC411A1F-37AC-40CB-A9F8-16577453ED7B}"/>
                                            </p:graphicEl>
                                          </p:spTgt>
                                        </p:tgtEl>
                                        <p:attrNameLst>
                                          <p:attrName>style.visibility</p:attrName>
                                        </p:attrNameLst>
                                      </p:cBhvr>
                                      <p:to>
                                        <p:strVal val="visible"/>
                                      </p:to>
                                    </p:set>
                                    <p:animEffect transition="in" filter="fade">
                                      <p:cBhvr>
                                        <p:cTn id="32" dur="500"/>
                                        <p:tgtEl>
                                          <p:spTgt spid="4">
                                            <p:graphicEl>
                                              <a:dgm id="{BC411A1F-37AC-40CB-A9F8-16577453ED7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4B83E8-3828-4D14-1A4D-B6B5026D5C93}"/>
              </a:ext>
            </a:extLst>
          </p:cNvPr>
          <p:cNvSpPr>
            <a:spLocks noGrp="1"/>
          </p:cNvSpPr>
          <p:nvPr>
            <p:ph type="title"/>
          </p:nvPr>
        </p:nvSpPr>
        <p:spPr>
          <a:xfrm>
            <a:off x="6736501" y="2794881"/>
            <a:ext cx="4805996" cy="1297115"/>
          </a:xfrm>
        </p:spPr>
        <p:txBody>
          <a:bodyPr vert="horz" lIns="91440" tIns="45720" rIns="91440" bIns="45720" rtlCol="0" anchor="t">
            <a:normAutofit/>
          </a:bodyPr>
          <a:lstStyle/>
          <a:p>
            <a:r>
              <a:rPr lang="en-US" sz="3400" b="1" kern="1200">
                <a:solidFill>
                  <a:schemeClr val="tx2"/>
                </a:solidFill>
                <a:latin typeface="+mj-lt"/>
                <a:ea typeface="+mj-ea"/>
                <a:cs typeface="+mj-cs"/>
              </a:rPr>
              <a:t>CALLED TO BE FAITHFUL IN THREE KEY DOMAINS</a:t>
            </a:r>
            <a:endParaRPr lang="en-US" sz="3400" kern="1200">
              <a:solidFill>
                <a:schemeClr val="tx2"/>
              </a:solidFill>
              <a:latin typeface="+mj-lt"/>
              <a:ea typeface="+mj-ea"/>
              <a:cs typeface="+mj-cs"/>
            </a:endParaRPr>
          </a:p>
        </p:txBody>
      </p:sp>
      <p:pic>
        <p:nvPicPr>
          <p:cNvPr id="6" name="Graphic 5" descr="Key">
            <a:extLst>
              <a:ext uri="{FF2B5EF4-FFF2-40B4-BE49-F238E27FC236}">
                <a16:creationId xmlns:a16="http://schemas.microsoft.com/office/drawing/2014/main" id="{9C5A4D28-8AE3-8A95-5041-A87B233817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311708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5315F-8829-5544-63B9-16374B295669}"/>
              </a:ext>
            </a:extLst>
          </p:cNvPr>
          <p:cNvSpPr>
            <a:spLocks noGrp="1"/>
          </p:cNvSpPr>
          <p:nvPr>
            <p:ph type="title"/>
          </p:nvPr>
        </p:nvSpPr>
        <p:spPr>
          <a:xfrm>
            <a:off x="589560" y="856180"/>
            <a:ext cx="4560584" cy="1128068"/>
          </a:xfrm>
        </p:spPr>
        <p:txBody>
          <a:bodyPr anchor="ctr">
            <a:normAutofit/>
          </a:bodyPr>
          <a:lstStyle/>
          <a:p>
            <a:r>
              <a:rPr lang="en-US" sz="3400" b="1"/>
              <a:t>In the Home: A Nurturer of Faith and Character</a:t>
            </a:r>
            <a:endParaRPr lang="en-US" sz="3400"/>
          </a:p>
        </p:txBody>
      </p:sp>
      <p:grpSp>
        <p:nvGrpSpPr>
          <p:cNvPr id="5129" name="Group 512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5130" name="Rectangle 512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33" name="Rectangle 513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5" name="Rectangle 513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7" name="Rectangle 513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mportant House Features to Look for If You Have Young Kids — RISMedia">
            <a:extLst>
              <a:ext uri="{FF2B5EF4-FFF2-40B4-BE49-F238E27FC236}">
                <a16:creationId xmlns:a16="http://schemas.microsoft.com/office/drawing/2014/main" id="{3C9EDEF6-FFBE-51BD-8EB7-EB2D9B74C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959" r="23209" b="-2"/>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72580E-4378-1BF0-A0D4-AF8540D53B2E}"/>
              </a:ext>
            </a:extLst>
          </p:cNvPr>
          <p:cNvSpPr>
            <a:spLocks noGrp="1"/>
          </p:cNvSpPr>
          <p:nvPr>
            <p:ph idx="1"/>
          </p:nvPr>
        </p:nvSpPr>
        <p:spPr>
          <a:xfrm>
            <a:off x="159341" y="2118001"/>
            <a:ext cx="5818446" cy="4637801"/>
          </a:xfrm>
        </p:spPr>
        <p:txBody>
          <a:bodyPr anchor="t">
            <a:normAutofit lnSpcReduction="10000"/>
          </a:bodyPr>
          <a:lstStyle/>
          <a:p>
            <a:pPr marL="0" indent="0">
              <a:lnSpc>
                <a:spcPct val="110000"/>
              </a:lnSpc>
              <a:buNone/>
            </a:pPr>
            <a:r>
              <a:rPr lang="en-US" dirty="0"/>
              <a:t>The home is where the woman’s influence is most felt. Her values shape the future of her children.</a:t>
            </a:r>
            <a:r>
              <a:rPr lang="en-US" b="1" dirty="0"/>
              <a:t> </a:t>
            </a:r>
            <a:r>
              <a:rPr lang="en-US" dirty="0"/>
              <a:t>“The greatest evidence of the power of Christianity that can be presented to the world is a well-ordered, well-disciplined family.” (</a:t>
            </a:r>
            <a:r>
              <a:rPr lang="en-US" i="1" dirty="0"/>
              <a:t>Adventist Home</a:t>
            </a:r>
            <a:r>
              <a:rPr lang="en-US" dirty="0"/>
              <a:t>, p. 32)</a:t>
            </a:r>
            <a:r>
              <a:rPr lang="en-US" b="1" dirty="0"/>
              <a:t>. Deuteronomy 6:6–7</a:t>
            </a:r>
            <a:r>
              <a:rPr lang="en-US" dirty="0"/>
              <a:t>: </a:t>
            </a:r>
          </a:p>
          <a:p>
            <a:pPr marL="0" indent="0">
              <a:lnSpc>
                <a:spcPct val="110000"/>
              </a:lnSpc>
              <a:buNone/>
            </a:pPr>
            <a:r>
              <a:rPr lang="en-US" i="1" dirty="0"/>
              <a:t>“Teach them diligently to your children…”</a:t>
            </a:r>
            <a:endParaRPr lang="en-US" dirty="0"/>
          </a:p>
        </p:txBody>
      </p:sp>
    </p:spTree>
    <p:extLst>
      <p:ext uri="{BB962C8B-B14F-4D97-AF65-F5344CB8AC3E}">
        <p14:creationId xmlns:p14="http://schemas.microsoft.com/office/powerpoint/2010/main" val="27152627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85B43-7EDE-A214-BE80-C0AAA48D714E}"/>
              </a:ext>
            </a:extLst>
          </p:cNvPr>
          <p:cNvSpPr>
            <a:spLocks noGrp="1"/>
          </p:cNvSpPr>
          <p:nvPr>
            <p:ph type="title"/>
          </p:nvPr>
        </p:nvSpPr>
        <p:spPr>
          <a:xfrm>
            <a:off x="589560" y="856180"/>
            <a:ext cx="4560584" cy="1128068"/>
          </a:xfrm>
        </p:spPr>
        <p:txBody>
          <a:bodyPr anchor="ctr">
            <a:normAutofit/>
          </a:bodyPr>
          <a:lstStyle/>
          <a:p>
            <a:r>
              <a:rPr lang="en-US" sz="2800" b="1"/>
              <a:t>In the Church: A Committed Steward and Servant</a:t>
            </a:r>
            <a:endParaRPr lang="en-US" sz="2800"/>
          </a:p>
        </p:txBody>
      </p:sp>
      <p:grpSp>
        <p:nvGrpSpPr>
          <p:cNvPr id="6153" name="Group 615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6154" name="Rectangle 615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57" name="Rectangle 615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B9BAED-8028-AE51-AAE2-685A7EE1E314}"/>
              </a:ext>
            </a:extLst>
          </p:cNvPr>
          <p:cNvSpPr>
            <a:spLocks noGrp="1"/>
          </p:cNvSpPr>
          <p:nvPr>
            <p:ph idx="1"/>
          </p:nvPr>
        </p:nvSpPr>
        <p:spPr>
          <a:xfrm>
            <a:off x="229198" y="2364137"/>
            <a:ext cx="5310990" cy="3979585"/>
          </a:xfrm>
        </p:spPr>
        <p:txBody>
          <a:bodyPr anchor="ctr">
            <a:normAutofit/>
          </a:bodyPr>
          <a:lstStyle/>
          <a:p>
            <a:pPr marL="0" indent="0">
              <a:buNone/>
            </a:pPr>
            <a:r>
              <a:rPr lang="en-US" dirty="0"/>
              <a:t>Adventist women have a calling to serve in God’s church — not in silence, but in Spirit-led ministry. </a:t>
            </a:r>
            <a:r>
              <a:rPr lang="en-US" i="1" dirty="0"/>
              <a:t>“The Lord has a work for women as well as men to do.”</a:t>
            </a:r>
            <a:r>
              <a:rPr lang="en-US" dirty="0"/>
              <a:t> – </a:t>
            </a:r>
            <a:r>
              <a:rPr lang="en-US" b="1" dirty="0"/>
              <a:t>(</a:t>
            </a:r>
            <a:r>
              <a:rPr lang="en-US" b="1" i="1" dirty="0"/>
              <a:t>Testimonies</a:t>
            </a:r>
            <a:r>
              <a:rPr lang="en-US" b="1" dirty="0"/>
              <a:t>, Vol. 9, p. 128) </a:t>
            </a:r>
            <a:r>
              <a:rPr lang="en-US" dirty="0"/>
              <a:t>. Whether teaching children, leading praise, or visiting the sick, her service is part of God’s mission.</a:t>
            </a:r>
          </a:p>
        </p:txBody>
      </p:sp>
      <p:sp>
        <p:nvSpPr>
          <p:cNvPr id="6159" name="Rectangle 615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1" name="Rectangle 616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oronavirus: NI church leaders say too early for collective worship - BBC  News">
            <a:extLst>
              <a:ext uri="{FF2B5EF4-FFF2-40B4-BE49-F238E27FC236}">
                <a16:creationId xmlns:a16="http://schemas.microsoft.com/office/drawing/2014/main" id="{1B49FFDF-772C-D84F-4D14-24EF7C245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355" r="24619" b="2"/>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592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C4186-1DC3-0D49-DC12-50B21DE14EEF}"/>
              </a:ext>
            </a:extLst>
          </p:cNvPr>
          <p:cNvSpPr>
            <a:spLocks noGrp="1"/>
          </p:cNvSpPr>
          <p:nvPr>
            <p:ph type="title"/>
          </p:nvPr>
        </p:nvSpPr>
        <p:spPr>
          <a:xfrm>
            <a:off x="589560" y="856180"/>
            <a:ext cx="4560584" cy="1128068"/>
          </a:xfrm>
        </p:spPr>
        <p:txBody>
          <a:bodyPr anchor="ctr">
            <a:normAutofit/>
          </a:bodyPr>
          <a:lstStyle/>
          <a:p>
            <a:r>
              <a:rPr lang="en-US" sz="2500" b="1"/>
              <a:t>In Society: A Witness and Light Bearer</a:t>
            </a:r>
            <a:br>
              <a:rPr lang="en-US" sz="2500"/>
            </a:br>
            <a:endParaRPr lang="en-US" sz="2500"/>
          </a:p>
        </p:txBody>
      </p:sp>
      <p:grpSp>
        <p:nvGrpSpPr>
          <p:cNvPr id="7177" name="Group 717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178" name="Rectangle 717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Rectangle 717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81" name="Rectangle 718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465661-1592-61BC-95AF-81EDB5B04269}"/>
              </a:ext>
            </a:extLst>
          </p:cNvPr>
          <p:cNvSpPr>
            <a:spLocks noGrp="1"/>
          </p:cNvSpPr>
          <p:nvPr>
            <p:ph idx="1"/>
          </p:nvPr>
        </p:nvSpPr>
        <p:spPr>
          <a:xfrm>
            <a:off x="244985" y="2157376"/>
            <a:ext cx="5440823" cy="4526860"/>
          </a:xfrm>
        </p:spPr>
        <p:txBody>
          <a:bodyPr anchor="ctr">
            <a:normAutofit/>
          </a:bodyPr>
          <a:lstStyle/>
          <a:p>
            <a:pPr marL="0" indent="0">
              <a:lnSpc>
                <a:spcPct val="100000"/>
              </a:lnSpc>
              <a:buNone/>
            </a:pPr>
            <a:r>
              <a:rPr lang="en-US" dirty="0"/>
              <a:t>The Adventist woman must be salt and light wherever God places her — as a nurse, teacher, trader, lawyer, or farmer. </a:t>
            </a:r>
            <a:r>
              <a:rPr lang="en-US" b="1" dirty="0"/>
              <a:t>Titus 2:3–5</a:t>
            </a:r>
            <a:r>
              <a:rPr lang="en-US" dirty="0"/>
              <a:t>: </a:t>
            </a:r>
            <a:r>
              <a:rPr lang="en-US" i="1" dirty="0"/>
              <a:t>“Teach younger women to be sober, love their husbands, and be keepers at home…”“A cheerful spirit and heart full of love will make her a blessing in society.”</a:t>
            </a:r>
            <a:r>
              <a:rPr lang="en-US" dirty="0"/>
              <a:t> (</a:t>
            </a:r>
            <a:r>
              <a:rPr lang="en-US" i="1" dirty="0"/>
              <a:t>AH</a:t>
            </a:r>
            <a:r>
              <a:rPr lang="en-US" dirty="0"/>
              <a:t>, p. 257).</a:t>
            </a:r>
          </a:p>
        </p:txBody>
      </p:sp>
      <p:sp>
        <p:nvSpPr>
          <p:cNvPr id="7183" name="Rectangle 718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5" name="Rectangle 718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What is the value of individual in the society?">
            <a:extLst>
              <a:ext uri="{FF2B5EF4-FFF2-40B4-BE49-F238E27FC236}">
                <a16:creationId xmlns:a16="http://schemas.microsoft.com/office/drawing/2014/main" id="{B8099B6D-C0D4-5DFF-DF69-D2B93B737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545" r="15208" b="1"/>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921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e Challenges Women Still Face in the Legal Profession">
            <a:extLst>
              <a:ext uri="{FF2B5EF4-FFF2-40B4-BE49-F238E27FC236}">
                <a16:creationId xmlns:a16="http://schemas.microsoft.com/office/drawing/2014/main" id="{4FAE0711-6350-5B84-92CC-8909773A9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26355C-2731-FC53-9584-93EFFE38CCFC}"/>
              </a:ext>
            </a:extLst>
          </p:cNvPr>
          <p:cNvSpPr>
            <a:spLocks noGrp="1"/>
          </p:cNvSpPr>
          <p:nvPr>
            <p:ph type="title"/>
          </p:nvPr>
        </p:nvSpPr>
        <p:spPr>
          <a:xfrm>
            <a:off x="494852" y="365125"/>
            <a:ext cx="10858948" cy="1325563"/>
          </a:xfrm>
        </p:spPr>
        <p:txBody>
          <a:bodyPr>
            <a:normAutofit/>
          </a:bodyPr>
          <a:lstStyle/>
          <a:p>
            <a:r>
              <a:rPr lang="en-US" sz="3600" b="1" dirty="0"/>
              <a:t>Challenges To Faithfulness In The Last Days</a:t>
            </a:r>
            <a:endParaRPr lang="en-US" sz="3600" dirty="0"/>
          </a:p>
        </p:txBody>
      </p:sp>
    </p:spTree>
    <p:extLst>
      <p:ext uri="{BB962C8B-B14F-4D97-AF65-F5344CB8AC3E}">
        <p14:creationId xmlns:p14="http://schemas.microsoft.com/office/powerpoint/2010/main" val="10080427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25B42-04C2-32E7-C1D2-D70550C9FC85}"/>
              </a:ext>
            </a:extLst>
          </p:cNvPr>
          <p:cNvSpPr>
            <a:spLocks noGrp="1"/>
          </p:cNvSpPr>
          <p:nvPr>
            <p:ph type="title"/>
          </p:nvPr>
        </p:nvSpPr>
        <p:spPr>
          <a:xfrm>
            <a:off x="822960" y="580913"/>
            <a:ext cx="3600860" cy="5431536"/>
          </a:xfrm>
        </p:spPr>
        <p:txBody>
          <a:bodyPr>
            <a:normAutofit/>
          </a:bodyPr>
          <a:lstStyle/>
          <a:p>
            <a:r>
              <a:rPr lang="en-US" b="1" dirty="0"/>
              <a:t>Challenges To Faithfulness In The Last Days</a:t>
            </a:r>
            <a:endParaRPr lang="en-US"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C33D8EA4-45D9-892E-6BE4-FCE76954D29A}"/>
              </a:ext>
            </a:extLst>
          </p:cNvPr>
          <p:cNvGraphicFramePr>
            <a:graphicFrameLocks noGrp="1"/>
          </p:cNvGraphicFramePr>
          <p:nvPr>
            <p:ph idx="1"/>
            <p:extLst>
              <p:ext uri="{D42A27DB-BD31-4B8C-83A1-F6EECF244321}">
                <p14:modId xmlns:p14="http://schemas.microsoft.com/office/powerpoint/2010/main" val="1485642541"/>
              </p:ext>
            </p:extLst>
          </p:nvPr>
        </p:nvGraphicFramePr>
        <p:xfrm>
          <a:off x="4775118" y="1349861"/>
          <a:ext cx="7343729" cy="43996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65610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B7FE6B8F-B6FE-4D86-81DC-3E29B642D001}"/>
                                            </p:graphicEl>
                                          </p:spTgt>
                                        </p:tgtEl>
                                        <p:attrNameLst>
                                          <p:attrName>style.visibility</p:attrName>
                                        </p:attrNameLst>
                                      </p:cBhvr>
                                      <p:to>
                                        <p:strVal val="visible"/>
                                      </p:to>
                                    </p:set>
                                    <p:animEffect transition="in" filter="fade">
                                      <p:cBhvr>
                                        <p:cTn id="7" dur="500"/>
                                        <p:tgtEl>
                                          <p:spTgt spid="4">
                                            <p:graphicEl>
                                              <a:dgm id="{B7FE6B8F-B6FE-4D86-81DC-3E29B642D00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97E47B4D-16F3-491F-B2C5-B24F9CD14805}"/>
                                            </p:graphicEl>
                                          </p:spTgt>
                                        </p:tgtEl>
                                        <p:attrNameLst>
                                          <p:attrName>style.visibility</p:attrName>
                                        </p:attrNameLst>
                                      </p:cBhvr>
                                      <p:to>
                                        <p:strVal val="visible"/>
                                      </p:to>
                                    </p:set>
                                    <p:animEffect transition="in" filter="fade">
                                      <p:cBhvr>
                                        <p:cTn id="12" dur="500"/>
                                        <p:tgtEl>
                                          <p:spTgt spid="4">
                                            <p:graphicEl>
                                              <a:dgm id="{97E47B4D-16F3-491F-B2C5-B24F9CD1480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7C2DF54E-2DB5-447E-BBC5-F2427B9EF515}"/>
                                            </p:graphicEl>
                                          </p:spTgt>
                                        </p:tgtEl>
                                        <p:attrNameLst>
                                          <p:attrName>style.visibility</p:attrName>
                                        </p:attrNameLst>
                                      </p:cBhvr>
                                      <p:to>
                                        <p:strVal val="visible"/>
                                      </p:to>
                                    </p:set>
                                    <p:animEffect transition="in" filter="fade">
                                      <p:cBhvr>
                                        <p:cTn id="17" dur="500"/>
                                        <p:tgtEl>
                                          <p:spTgt spid="4">
                                            <p:graphicEl>
                                              <a:dgm id="{7C2DF54E-2DB5-447E-BBC5-F2427B9EF515}"/>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54C0402F-99F7-415E-A8AE-DE1C0A0447CE}"/>
                                            </p:graphicEl>
                                          </p:spTgt>
                                        </p:tgtEl>
                                        <p:attrNameLst>
                                          <p:attrName>style.visibility</p:attrName>
                                        </p:attrNameLst>
                                      </p:cBhvr>
                                      <p:to>
                                        <p:strVal val="visible"/>
                                      </p:to>
                                    </p:set>
                                    <p:animEffect transition="in" filter="fade">
                                      <p:cBhvr>
                                        <p:cTn id="22" dur="500"/>
                                        <p:tgtEl>
                                          <p:spTgt spid="4">
                                            <p:graphicEl>
                                              <a:dgm id="{54C0402F-99F7-415E-A8AE-DE1C0A0447C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Visible Courage - Invisible Disabilities® Association">
            <a:extLst>
              <a:ext uri="{FF2B5EF4-FFF2-40B4-BE49-F238E27FC236}">
                <a16:creationId xmlns:a16="http://schemas.microsoft.com/office/drawing/2014/main" id="{1363EE52-EAE1-6A0E-948B-E9CFDB19B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D7C4F63-65FC-381D-E1F4-8331560A3A86}"/>
              </a:ext>
            </a:extLst>
          </p:cNvPr>
          <p:cNvSpPr>
            <a:spLocks noGrp="1"/>
          </p:cNvSpPr>
          <p:nvPr>
            <p:ph idx="1"/>
          </p:nvPr>
        </p:nvSpPr>
        <p:spPr>
          <a:xfrm>
            <a:off x="612289" y="760618"/>
            <a:ext cx="6154271" cy="4351338"/>
          </a:xfrm>
        </p:spPr>
        <p:txBody>
          <a:bodyPr>
            <a:normAutofit/>
          </a:bodyPr>
          <a:lstStyle/>
          <a:p>
            <a:pPr marL="0" indent="0">
              <a:buNone/>
            </a:pPr>
            <a:r>
              <a:rPr lang="en-US" sz="3200" dirty="0"/>
              <a:t>But take courage. </a:t>
            </a:r>
          </a:p>
          <a:p>
            <a:pPr marL="0" indent="0">
              <a:buNone/>
            </a:pPr>
            <a:r>
              <a:rPr lang="en-US" sz="3200" dirty="0"/>
              <a:t>The Lord is our helper! </a:t>
            </a:r>
          </a:p>
          <a:p>
            <a:pPr marL="0" indent="0">
              <a:buNone/>
            </a:pPr>
            <a:r>
              <a:rPr lang="en-US" sz="3200" i="1" dirty="0"/>
              <a:t>“In the great final conflict, every soul will be tested… The faithful will shine forth.”</a:t>
            </a:r>
            <a:r>
              <a:rPr lang="en-US" sz="3200" dirty="0"/>
              <a:t> – </a:t>
            </a:r>
          </a:p>
          <a:p>
            <a:pPr marL="0" indent="0">
              <a:buNone/>
            </a:pPr>
            <a:r>
              <a:rPr lang="en-US" sz="3200" b="1" dirty="0"/>
              <a:t>(</a:t>
            </a:r>
            <a:r>
              <a:rPr lang="en-US" sz="3200" b="1" i="1" dirty="0"/>
              <a:t>Prophets and Kings</a:t>
            </a:r>
            <a:r>
              <a:rPr lang="en-US" sz="3200" b="1" dirty="0"/>
              <a:t>, p. 188). </a:t>
            </a:r>
          </a:p>
        </p:txBody>
      </p:sp>
    </p:spTree>
    <p:extLst>
      <p:ext uri="{BB962C8B-B14F-4D97-AF65-F5344CB8AC3E}">
        <p14:creationId xmlns:p14="http://schemas.microsoft.com/office/powerpoint/2010/main" val="31233952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D025BB8-A868-AF5B-FCD3-1327367FD024}"/>
              </a:ext>
            </a:extLst>
          </p:cNvPr>
          <p:cNvSpPr>
            <a:spLocks noGrp="1"/>
          </p:cNvSpPr>
          <p:nvPr>
            <p:ph type="title"/>
          </p:nvPr>
        </p:nvSpPr>
        <p:spPr>
          <a:xfrm>
            <a:off x="479394" y="1070800"/>
            <a:ext cx="3939688" cy="5583126"/>
          </a:xfrm>
        </p:spPr>
        <p:txBody>
          <a:bodyPr>
            <a:normAutofit/>
          </a:bodyPr>
          <a:lstStyle/>
          <a:p>
            <a:pPr algn="r"/>
            <a:r>
              <a:rPr lang="en-US" sz="5600" b="1"/>
              <a:t>The Reward Of Faithfulness</a:t>
            </a:r>
            <a:endParaRPr lang="en-US" sz="5600"/>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CEA1BA9-74C2-F472-7564-E3209C3273D4}"/>
              </a:ext>
            </a:extLst>
          </p:cNvPr>
          <p:cNvGraphicFramePr>
            <a:graphicFrameLocks noGrp="1"/>
          </p:cNvGraphicFramePr>
          <p:nvPr>
            <p:ph idx="1"/>
            <p:extLst>
              <p:ext uri="{D42A27DB-BD31-4B8C-83A1-F6EECF244321}">
                <p14:modId xmlns:p14="http://schemas.microsoft.com/office/powerpoint/2010/main" val="1096164346"/>
              </p:ext>
            </p:extLst>
          </p:nvPr>
        </p:nvGraphicFramePr>
        <p:xfrm>
          <a:off x="5108535" y="1070800"/>
          <a:ext cx="6832452"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3302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360DCA50-3FB7-4DB7-961C-FA2E60C2DD83}"/>
                                            </p:graphicEl>
                                          </p:spTgt>
                                        </p:tgtEl>
                                        <p:attrNameLst>
                                          <p:attrName>style.visibility</p:attrName>
                                        </p:attrNameLst>
                                      </p:cBhvr>
                                      <p:to>
                                        <p:strVal val="visible"/>
                                      </p:to>
                                    </p:set>
                                    <p:animEffect transition="in" filter="fade">
                                      <p:cBhvr>
                                        <p:cTn id="7" dur="500"/>
                                        <p:tgtEl>
                                          <p:spTgt spid="5">
                                            <p:graphicEl>
                                              <a:dgm id="{360DCA50-3FB7-4DB7-961C-FA2E60C2DD8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F320911C-3F8F-4C20-8184-95D728FB6192}"/>
                                            </p:graphicEl>
                                          </p:spTgt>
                                        </p:tgtEl>
                                        <p:attrNameLst>
                                          <p:attrName>style.visibility</p:attrName>
                                        </p:attrNameLst>
                                      </p:cBhvr>
                                      <p:to>
                                        <p:strVal val="visible"/>
                                      </p:to>
                                    </p:set>
                                    <p:animEffect transition="in" filter="fade">
                                      <p:cBhvr>
                                        <p:cTn id="10" dur="500"/>
                                        <p:tgtEl>
                                          <p:spTgt spid="5">
                                            <p:graphicEl>
                                              <a:dgm id="{F320911C-3F8F-4C20-8184-95D728FB6192}"/>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F6B1364A-E0C4-4408-8BB0-4966A967A728}"/>
                                            </p:graphicEl>
                                          </p:spTgt>
                                        </p:tgtEl>
                                        <p:attrNameLst>
                                          <p:attrName>style.visibility</p:attrName>
                                        </p:attrNameLst>
                                      </p:cBhvr>
                                      <p:to>
                                        <p:strVal val="visible"/>
                                      </p:to>
                                    </p:set>
                                    <p:animEffect transition="in" filter="fade">
                                      <p:cBhvr>
                                        <p:cTn id="13" dur="500"/>
                                        <p:tgtEl>
                                          <p:spTgt spid="5">
                                            <p:graphicEl>
                                              <a:dgm id="{F6B1364A-E0C4-4408-8BB0-4966A967A72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4D6B542E-A80D-42E8-9023-D60AF20B8998}"/>
                                            </p:graphicEl>
                                          </p:spTgt>
                                        </p:tgtEl>
                                        <p:attrNameLst>
                                          <p:attrName>style.visibility</p:attrName>
                                        </p:attrNameLst>
                                      </p:cBhvr>
                                      <p:to>
                                        <p:strVal val="visible"/>
                                      </p:to>
                                    </p:set>
                                    <p:animEffect transition="in" filter="fade">
                                      <p:cBhvr>
                                        <p:cTn id="18" dur="500"/>
                                        <p:tgtEl>
                                          <p:spTgt spid="5">
                                            <p:graphicEl>
                                              <a:dgm id="{4D6B542E-A80D-42E8-9023-D60AF20B8998}"/>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8439713E-9F7E-44FC-B867-BC8243623599}"/>
                                            </p:graphicEl>
                                          </p:spTgt>
                                        </p:tgtEl>
                                        <p:attrNameLst>
                                          <p:attrName>style.visibility</p:attrName>
                                        </p:attrNameLst>
                                      </p:cBhvr>
                                      <p:to>
                                        <p:strVal val="visible"/>
                                      </p:to>
                                    </p:set>
                                    <p:animEffect transition="in" filter="fade">
                                      <p:cBhvr>
                                        <p:cTn id="21" dur="500"/>
                                        <p:tgtEl>
                                          <p:spTgt spid="5">
                                            <p:graphicEl>
                                              <a:dgm id="{8439713E-9F7E-44FC-B867-BC8243623599}"/>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B445BE7B-C805-41FB-B940-45A8B120C2B1}"/>
                                            </p:graphicEl>
                                          </p:spTgt>
                                        </p:tgtEl>
                                        <p:attrNameLst>
                                          <p:attrName>style.visibility</p:attrName>
                                        </p:attrNameLst>
                                      </p:cBhvr>
                                      <p:to>
                                        <p:strVal val="visible"/>
                                      </p:to>
                                    </p:set>
                                    <p:animEffect transition="in" filter="fade">
                                      <p:cBhvr>
                                        <p:cTn id="24" dur="500"/>
                                        <p:tgtEl>
                                          <p:spTgt spid="5">
                                            <p:graphicEl>
                                              <a:dgm id="{B445BE7B-C805-41FB-B940-45A8B120C2B1}"/>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C51AD218-AD50-49AC-81E2-022F0C14276C}"/>
                                            </p:graphicEl>
                                          </p:spTgt>
                                        </p:tgtEl>
                                        <p:attrNameLst>
                                          <p:attrName>style.visibility</p:attrName>
                                        </p:attrNameLst>
                                      </p:cBhvr>
                                      <p:to>
                                        <p:strVal val="visible"/>
                                      </p:to>
                                    </p:set>
                                    <p:animEffect transition="in" filter="fade">
                                      <p:cBhvr>
                                        <p:cTn id="29" dur="500"/>
                                        <p:tgtEl>
                                          <p:spTgt spid="5">
                                            <p:graphicEl>
                                              <a:dgm id="{C51AD218-AD50-49AC-81E2-022F0C14276C}"/>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1B09B160-F577-40F7-BED0-605C504C4014}"/>
                                            </p:graphicEl>
                                          </p:spTgt>
                                        </p:tgtEl>
                                        <p:attrNameLst>
                                          <p:attrName>style.visibility</p:attrName>
                                        </p:attrNameLst>
                                      </p:cBhvr>
                                      <p:to>
                                        <p:strVal val="visible"/>
                                      </p:to>
                                    </p:set>
                                    <p:animEffect transition="in" filter="fade">
                                      <p:cBhvr>
                                        <p:cTn id="32" dur="500"/>
                                        <p:tgtEl>
                                          <p:spTgt spid="5">
                                            <p:graphicEl>
                                              <a:dgm id="{1B09B160-F577-40F7-BED0-605C504C4014}"/>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5F5DB436-FD83-4E88-B3E3-4903AF4D1090}"/>
                                            </p:graphicEl>
                                          </p:spTgt>
                                        </p:tgtEl>
                                        <p:attrNameLst>
                                          <p:attrName>style.visibility</p:attrName>
                                        </p:attrNameLst>
                                      </p:cBhvr>
                                      <p:to>
                                        <p:strVal val="visible"/>
                                      </p:to>
                                    </p:set>
                                    <p:animEffect transition="in" filter="fade">
                                      <p:cBhvr>
                                        <p:cTn id="35" dur="500"/>
                                        <p:tgtEl>
                                          <p:spTgt spid="5">
                                            <p:graphicEl>
                                              <a:dgm id="{5F5DB436-FD83-4E88-B3E3-4903AF4D109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hoto of Woman Raising Both Hands · Free Stock Photo">
            <a:extLst>
              <a:ext uri="{FF2B5EF4-FFF2-40B4-BE49-F238E27FC236}">
                <a16:creationId xmlns:a16="http://schemas.microsoft.com/office/drawing/2014/main" id="{F691D31C-B7EB-500F-DB6B-81A7BC4F9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60"/>
            <a:ext cx="12192000" cy="68475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6D637EF-33BE-3835-BECA-B872572B1981}"/>
              </a:ext>
            </a:extLst>
          </p:cNvPr>
          <p:cNvSpPr>
            <a:spLocks noGrp="1"/>
          </p:cNvSpPr>
          <p:nvPr>
            <p:ph type="title"/>
          </p:nvPr>
        </p:nvSpPr>
        <p:spPr/>
        <p:txBody>
          <a:bodyPr/>
          <a:lstStyle/>
          <a:p>
            <a:r>
              <a:rPr lang="en-US" b="1"/>
              <a:t>Conclusion</a:t>
            </a:r>
            <a:endParaRPr lang="en-US" dirty="0"/>
          </a:p>
        </p:txBody>
      </p:sp>
      <p:sp>
        <p:nvSpPr>
          <p:cNvPr id="3" name="Content Placeholder 2">
            <a:extLst>
              <a:ext uri="{FF2B5EF4-FFF2-40B4-BE49-F238E27FC236}">
                <a16:creationId xmlns:a16="http://schemas.microsoft.com/office/drawing/2014/main" id="{A96A3FF7-0B1A-BC39-F5C5-BA741533D591}"/>
              </a:ext>
            </a:extLst>
          </p:cNvPr>
          <p:cNvSpPr>
            <a:spLocks noGrp="1"/>
          </p:cNvSpPr>
          <p:nvPr>
            <p:ph idx="1"/>
          </p:nvPr>
        </p:nvSpPr>
        <p:spPr>
          <a:xfrm>
            <a:off x="6410661" y="610011"/>
            <a:ext cx="5336690" cy="4351338"/>
          </a:xfrm>
        </p:spPr>
        <p:txBody>
          <a:bodyPr/>
          <a:lstStyle/>
          <a:p>
            <a:pPr marL="0" indent="0">
              <a:buNone/>
            </a:pPr>
            <a:r>
              <a:rPr lang="en-US" dirty="0"/>
              <a:t>Rise Up, Woman Of God.</a:t>
            </a:r>
          </a:p>
          <a:p>
            <a:pPr marL="0" indent="0">
              <a:buNone/>
            </a:pPr>
            <a:r>
              <a:rPr lang="en-US" dirty="0"/>
              <a:t>You are not called to be perfect — you are called to be </a:t>
            </a:r>
            <a:r>
              <a:rPr lang="en-US" b="1" dirty="0"/>
              <a:t>faithful</a:t>
            </a:r>
            <a:r>
              <a:rPr lang="en-US" dirty="0"/>
              <a:t>. </a:t>
            </a:r>
          </a:p>
          <a:p>
            <a:pPr marL="0" indent="0">
              <a:buNone/>
            </a:pPr>
            <a:r>
              <a:rPr lang="en-US" dirty="0"/>
              <a:t>You may be tired. You may feel hidden. But God sees you.</a:t>
            </a:r>
          </a:p>
          <a:p>
            <a:pPr marL="0" indent="0">
              <a:buNone/>
            </a:pPr>
            <a:endParaRPr lang="en-US" dirty="0"/>
          </a:p>
          <a:p>
            <a:pPr marL="0" indent="0">
              <a:buNone/>
            </a:pPr>
            <a:r>
              <a:rPr lang="en-US" b="1" dirty="0"/>
              <a:t>Isaiah 60:1</a:t>
            </a:r>
            <a:r>
              <a:rPr lang="en-US" dirty="0"/>
              <a:t> – </a:t>
            </a:r>
            <a:r>
              <a:rPr lang="en-US" i="1" dirty="0"/>
              <a:t>“Arise, shine, for your light has come!”</a:t>
            </a:r>
            <a:r>
              <a:rPr lang="en-US" dirty="0"/>
              <a:t> </a:t>
            </a:r>
          </a:p>
        </p:txBody>
      </p:sp>
    </p:spTree>
    <p:extLst>
      <p:ext uri="{BB962C8B-B14F-4D97-AF65-F5344CB8AC3E}">
        <p14:creationId xmlns:p14="http://schemas.microsoft.com/office/powerpoint/2010/main" val="172510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D wallpaper: Earth, Planet, Stars, Time of days, Darkness, Night, space |  Wallpaper Flare">
            <a:extLst>
              <a:ext uri="{FF2B5EF4-FFF2-40B4-BE49-F238E27FC236}">
                <a16:creationId xmlns:a16="http://schemas.microsoft.com/office/drawing/2014/main" id="{C0EAE8AE-0600-60AF-B031-3218F8FCE3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781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A1A4F8E-D650-F321-D37F-5DC77DFCB7C2}"/>
              </a:ext>
            </a:extLst>
          </p:cNvPr>
          <p:cNvSpPr>
            <a:spLocks noGrp="1"/>
          </p:cNvSpPr>
          <p:nvPr>
            <p:ph type="title"/>
          </p:nvPr>
        </p:nvSpPr>
        <p:spPr>
          <a:xfrm>
            <a:off x="351817" y="190028"/>
            <a:ext cx="10515600" cy="403360"/>
          </a:xfrm>
        </p:spPr>
        <p:txBody>
          <a:bodyPr>
            <a:noAutofit/>
          </a:bodyPr>
          <a:lstStyle/>
          <a:p>
            <a:r>
              <a:rPr lang="en-US" sz="3600" b="1" dirty="0"/>
              <a:t>Introduction</a:t>
            </a:r>
          </a:p>
        </p:txBody>
      </p:sp>
      <p:sp>
        <p:nvSpPr>
          <p:cNvPr id="3" name="Content Placeholder 2">
            <a:extLst>
              <a:ext uri="{FF2B5EF4-FFF2-40B4-BE49-F238E27FC236}">
                <a16:creationId xmlns:a16="http://schemas.microsoft.com/office/drawing/2014/main" id="{E018ED5E-1C96-821A-9797-04D20CC02F57}"/>
              </a:ext>
            </a:extLst>
          </p:cNvPr>
          <p:cNvSpPr>
            <a:spLocks noGrp="1"/>
          </p:cNvSpPr>
          <p:nvPr>
            <p:ph idx="1"/>
          </p:nvPr>
        </p:nvSpPr>
        <p:spPr>
          <a:xfrm>
            <a:off x="351817" y="998774"/>
            <a:ext cx="8033426" cy="4351338"/>
          </a:xfrm>
        </p:spPr>
        <p:txBody>
          <a:bodyPr/>
          <a:lstStyle/>
          <a:p>
            <a:pPr marL="0" indent="0">
              <a:buNone/>
            </a:pPr>
            <a:r>
              <a:rPr lang="en-US" dirty="0">
                <a:solidFill>
                  <a:schemeClr val="bg1"/>
                </a:solidFill>
              </a:rPr>
              <a:t>We are living in solemn times. The call to faithfulness is urgent and real, especially for us as women of the remnant church. </a:t>
            </a:r>
          </a:p>
          <a:p>
            <a:pPr marL="0" indent="0">
              <a:buNone/>
            </a:pPr>
            <a:r>
              <a:rPr lang="en-US" dirty="0">
                <a:solidFill>
                  <a:schemeClr val="bg1"/>
                </a:solidFill>
              </a:rPr>
              <a:t>Let us begin with the anchor verse of our faith: </a:t>
            </a:r>
            <a:r>
              <a:rPr lang="en-US" b="1" dirty="0">
                <a:solidFill>
                  <a:schemeClr val="bg1"/>
                </a:solidFill>
              </a:rPr>
              <a:t>Revelation 14:12</a:t>
            </a:r>
            <a:r>
              <a:rPr lang="en-US" dirty="0">
                <a:solidFill>
                  <a:schemeClr val="bg1"/>
                </a:solidFill>
              </a:rPr>
              <a:t> – </a:t>
            </a:r>
            <a:r>
              <a:rPr lang="en-US" i="1" dirty="0">
                <a:solidFill>
                  <a:schemeClr val="bg1"/>
                </a:solidFill>
              </a:rPr>
              <a:t>“Here is the patience of the saints: here are they that keep the commandments of God, and the faith of Jesus.”</a:t>
            </a:r>
            <a:endParaRPr lang="en-US" dirty="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1854992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21,100+ Jesus Hand Stock Photos, Pictures &amp; Royalty-Free Images - iStock | Jesus  hand reaching, Jesus hand drawn">
            <a:extLst>
              <a:ext uri="{FF2B5EF4-FFF2-40B4-BE49-F238E27FC236}">
                <a16:creationId xmlns:a16="http://schemas.microsoft.com/office/drawing/2014/main" id="{AEAA64E6-FA6C-F167-669E-2545179E2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884" r="-1" b="-1"/>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273" name="Rectangle 112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4F2C988-4F22-D5C0-7C3C-52FFC30F4902}"/>
              </a:ext>
            </a:extLst>
          </p:cNvPr>
          <p:cNvSpPr>
            <a:spLocks noGrp="1"/>
          </p:cNvSpPr>
          <p:nvPr>
            <p:ph idx="1"/>
          </p:nvPr>
        </p:nvSpPr>
        <p:spPr>
          <a:xfrm>
            <a:off x="418652" y="671150"/>
            <a:ext cx="4766534" cy="5515700"/>
          </a:xfrm>
        </p:spPr>
        <p:txBody>
          <a:bodyPr>
            <a:normAutofit/>
          </a:bodyPr>
          <a:lstStyle/>
          <a:p>
            <a:pPr marL="0" indent="0">
              <a:buNone/>
            </a:pPr>
            <a:r>
              <a:rPr lang="en-US" dirty="0"/>
              <a:t>Today, He calls you — to rise in your home, to rise in your church, to rise in your workplace. </a:t>
            </a:r>
          </a:p>
          <a:p>
            <a:pPr marL="0" indent="0">
              <a:buNone/>
            </a:pPr>
            <a:r>
              <a:rPr lang="en-US" dirty="0"/>
              <a:t>He calls you to reflect His love, to uphold His commandments, and to live the faith of Jesus. You are not alone. </a:t>
            </a:r>
          </a:p>
          <a:p>
            <a:pPr marL="0" indent="0">
              <a:buNone/>
            </a:pPr>
            <a:r>
              <a:rPr lang="en-US" dirty="0"/>
              <a:t>You are equipped. You are chosen.</a:t>
            </a:r>
          </a:p>
          <a:p>
            <a:pPr marL="0" indent="0">
              <a:buNone/>
            </a:pPr>
            <a:endParaRPr lang="en-US" dirty="0"/>
          </a:p>
        </p:txBody>
      </p:sp>
    </p:spTree>
    <p:extLst>
      <p:ext uri="{BB962C8B-B14F-4D97-AF65-F5344CB8AC3E}">
        <p14:creationId xmlns:p14="http://schemas.microsoft.com/office/powerpoint/2010/main" val="1184621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5 Praying Women in the Bible">
            <a:extLst>
              <a:ext uri="{FF2B5EF4-FFF2-40B4-BE49-F238E27FC236}">
                <a16:creationId xmlns:a16="http://schemas.microsoft.com/office/drawing/2014/main" id="{AC51FE76-42F4-C15E-E4E8-8753E68B3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0905193-5C65-54E5-A324-2264BE391276}"/>
              </a:ext>
            </a:extLst>
          </p:cNvPr>
          <p:cNvSpPr>
            <a:spLocks noGrp="1"/>
          </p:cNvSpPr>
          <p:nvPr>
            <p:ph idx="1"/>
          </p:nvPr>
        </p:nvSpPr>
        <p:spPr>
          <a:xfrm>
            <a:off x="515471" y="1352289"/>
            <a:ext cx="6025179" cy="4351338"/>
          </a:xfrm>
        </p:spPr>
        <p:txBody>
          <a:bodyPr>
            <a:normAutofit lnSpcReduction="10000"/>
          </a:bodyPr>
          <a:lstStyle/>
          <a:p>
            <a:pPr marL="0" indent="0">
              <a:lnSpc>
                <a:spcPct val="150000"/>
              </a:lnSpc>
              <a:buNone/>
            </a:pPr>
            <a:r>
              <a:rPr lang="en-US" sz="3200" b="1" i="1" dirty="0"/>
              <a:t>Let us pray: </a:t>
            </a:r>
          </a:p>
          <a:p>
            <a:pPr marL="0" indent="0">
              <a:lnSpc>
                <a:spcPct val="150000"/>
              </a:lnSpc>
              <a:buNone/>
            </a:pPr>
            <a:r>
              <a:rPr lang="en-US" sz="3200" dirty="0"/>
              <a:t>“Lord, help me to be faithful — as a mother, a leader, a servant, and Your daughter — living Your commandments and reflecting the faith of Jesus.”</a:t>
            </a:r>
          </a:p>
          <a:p>
            <a:pPr marL="0" indent="0">
              <a:lnSpc>
                <a:spcPct val="150000"/>
              </a:lnSpc>
              <a:buNone/>
            </a:pPr>
            <a:endParaRPr lang="en-US" sz="3200" dirty="0"/>
          </a:p>
        </p:txBody>
      </p:sp>
    </p:spTree>
    <p:extLst>
      <p:ext uri="{BB962C8B-B14F-4D97-AF65-F5344CB8AC3E}">
        <p14:creationId xmlns:p14="http://schemas.microsoft.com/office/powerpoint/2010/main" val="3015405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and pointing at you on white background Stock Photo | Adobe Stock">
            <a:extLst>
              <a:ext uri="{FF2B5EF4-FFF2-40B4-BE49-F238E27FC236}">
                <a16:creationId xmlns:a16="http://schemas.microsoft.com/office/drawing/2014/main" id="{FD9ED9CB-01F5-3BAD-5D1E-E28229D3AB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4"/>
          <a:stretch>
            <a:fillRect/>
          </a:stretch>
        </p:blipFill>
        <p:spPr bwMode="auto">
          <a:xfrm>
            <a:off x="6982535" y="0"/>
            <a:ext cx="520946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829E0E2-A5DB-66ED-3108-21FDC505C58F}"/>
              </a:ext>
            </a:extLst>
          </p:cNvPr>
          <p:cNvSpPr>
            <a:spLocks noGrp="1"/>
          </p:cNvSpPr>
          <p:nvPr>
            <p:ph idx="1"/>
          </p:nvPr>
        </p:nvSpPr>
        <p:spPr>
          <a:xfrm>
            <a:off x="116429" y="1394861"/>
            <a:ext cx="6866106" cy="4351338"/>
          </a:xfrm>
        </p:spPr>
        <p:txBody>
          <a:bodyPr/>
          <a:lstStyle/>
          <a:p>
            <a:pPr marL="0" indent="0">
              <a:lnSpc>
                <a:spcPct val="100000"/>
              </a:lnSpc>
              <a:buNone/>
            </a:pPr>
            <a:r>
              <a:rPr lang="en-US" dirty="0"/>
              <a:t>This message isn’t just for pastors and leaders. It is for </a:t>
            </a:r>
            <a:r>
              <a:rPr lang="en-US" b="1" dirty="0"/>
              <a:t>you</a:t>
            </a:r>
            <a:r>
              <a:rPr lang="en-US" dirty="0"/>
              <a:t>, the Adventist woman — the mother raising children, the single woman managing a business, the grandmother praying for her family, and the student living for Christ on campus. Faithfulness means holding on to God’s truth, walking in obedience, and reflecting the life of Christ in everyday life</a:t>
            </a:r>
          </a:p>
        </p:txBody>
      </p:sp>
    </p:spTree>
    <p:extLst>
      <p:ext uri="{BB962C8B-B14F-4D97-AF65-F5344CB8AC3E}">
        <p14:creationId xmlns:p14="http://schemas.microsoft.com/office/powerpoint/2010/main" val="1115461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The Adventist Home (1952)">
            <a:extLst>
              <a:ext uri="{FF2B5EF4-FFF2-40B4-BE49-F238E27FC236}">
                <a16:creationId xmlns:a16="http://schemas.microsoft.com/office/drawing/2014/main" id="{3AEB3CFC-4F16-631E-E353-099ED70792E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3725" y="965199"/>
            <a:ext cx="3351494" cy="4927602"/>
          </a:xfrm>
          <a:prstGeom prst="rect">
            <a:avLst/>
          </a:prstGeom>
          <a:noFill/>
          <a:extLst>
            <a:ext uri="{909E8E84-426E-40DD-AFC4-6F175D3DCCD1}">
              <a14:hiddenFill xmlns:a14="http://schemas.microsoft.com/office/drawing/2010/main">
                <a:solidFill>
                  <a:srgbClr val="FFFFFF"/>
                </a:solidFill>
              </a14:hiddenFill>
            </a:ext>
          </a:extLst>
        </p:spPr>
      </p:pic>
      <p:sp>
        <p:nvSpPr>
          <p:cNvPr id="14345" name="Freeform: Shape 14344">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14347"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4B7C6E-AB73-D311-6BC9-419F831C7744}"/>
              </a:ext>
            </a:extLst>
          </p:cNvPr>
          <p:cNvSpPr>
            <a:spLocks noGrp="1"/>
          </p:cNvSpPr>
          <p:nvPr>
            <p:ph idx="1"/>
          </p:nvPr>
        </p:nvSpPr>
        <p:spPr>
          <a:xfrm>
            <a:off x="4898944" y="2798064"/>
            <a:ext cx="7203409" cy="3417611"/>
          </a:xfrm>
        </p:spPr>
        <p:txBody>
          <a:bodyPr anchor="t">
            <a:normAutofit/>
          </a:bodyPr>
          <a:lstStyle/>
          <a:p>
            <a:pPr marL="0" indent="0" algn="ctr">
              <a:buNone/>
            </a:pPr>
            <a:r>
              <a:rPr lang="en-US" sz="3200" i="1" dirty="0">
                <a:solidFill>
                  <a:schemeClr val="bg1"/>
                </a:solidFill>
              </a:rPr>
              <a:t>“To every woman is given a work to do for the Master. The true woman will have an influence, powerful and far-reaching.”</a:t>
            </a:r>
            <a:r>
              <a:rPr lang="en-US" sz="3200" dirty="0">
                <a:solidFill>
                  <a:schemeClr val="bg1"/>
                </a:solidFill>
              </a:rPr>
              <a:t> </a:t>
            </a:r>
          </a:p>
          <a:p>
            <a:pPr marL="0" indent="0" algn="ctr">
              <a:buNone/>
            </a:pPr>
            <a:r>
              <a:rPr lang="en-US" sz="3200" b="1" i="1" dirty="0">
                <a:solidFill>
                  <a:schemeClr val="bg1"/>
                </a:solidFill>
              </a:rPr>
              <a:t>(Adventist Home, p. 231). </a:t>
            </a:r>
          </a:p>
        </p:txBody>
      </p:sp>
    </p:spTree>
    <p:extLst>
      <p:ext uri="{BB962C8B-B14F-4D97-AF65-F5344CB8AC3E}">
        <p14:creationId xmlns:p14="http://schemas.microsoft.com/office/powerpoint/2010/main" val="2196407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group of women wearing purple shirts and headscarves&#10;&#10;AI-generated content may be incorrect.">
            <a:extLst>
              <a:ext uri="{FF2B5EF4-FFF2-40B4-BE49-F238E27FC236}">
                <a16:creationId xmlns:a16="http://schemas.microsoft.com/office/drawing/2014/main" id="{69FDE318-3909-3816-CEDE-6E342D752F23}"/>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b="15730"/>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D71F71EB-0722-4A31-140E-129215E3B34E}"/>
              </a:ext>
            </a:extLst>
          </p:cNvPr>
          <p:cNvSpPr>
            <a:spLocks noGrp="1"/>
          </p:cNvSpPr>
          <p:nvPr>
            <p:ph type="title"/>
          </p:nvPr>
        </p:nvSpPr>
        <p:spPr>
          <a:xfrm>
            <a:off x="655320" y="3639651"/>
            <a:ext cx="10515600" cy="2900518"/>
          </a:xfrm>
        </p:spPr>
        <p:txBody>
          <a:bodyPr vert="horz" lIns="91440" tIns="45720" rIns="91440" bIns="45720" rtlCol="0" anchor="b">
            <a:normAutofit/>
          </a:bodyPr>
          <a:lstStyle/>
          <a:p>
            <a:pPr algn="ctr"/>
            <a:r>
              <a:rPr lang="en-US" b="1" dirty="0">
                <a:solidFill>
                  <a:srgbClr val="FFFFFF"/>
                </a:solidFill>
              </a:rPr>
              <a:t>The Adventist Woman As A Virtuous Woman (Proverbs 31:10–31)</a:t>
            </a:r>
            <a:endParaRPr lang="en-US" dirty="0">
              <a:solidFill>
                <a:srgbClr val="FFFFFF"/>
              </a:solidFill>
            </a:endParaRPr>
          </a:p>
        </p:txBody>
      </p:sp>
    </p:spTree>
    <p:extLst>
      <p:ext uri="{BB962C8B-B14F-4D97-AF65-F5344CB8AC3E}">
        <p14:creationId xmlns:p14="http://schemas.microsoft.com/office/powerpoint/2010/main" val="867753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in a white dress&#10;&#10;AI-generated content may be incorrect.">
            <a:extLst>
              <a:ext uri="{FF2B5EF4-FFF2-40B4-BE49-F238E27FC236}">
                <a16:creationId xmlns:a16="http://schemas.microsoft.com/office/drawing/2014/main" id="{E5BDC355-944D-2839-5035-FC0DBA491120}"/>
              </a:ext>
            </a:extLst>
          </p:cNvPr>
          <p:cNvPicPr>
            <a:picLocks noChangeAspect="1"/>
          </p:cNvPicPr>
          <p:nvPr/>
        </p:nvPicPr>
        <p:blipFill>
          <a:blip r:embed="rId2">
            <a:extLst>
              <a:ext uri="{28A0092B-C50C-407E-A947-70E740481C1C}">
                <a14:useLocalDpi xmlns:a14="http://schemas.microsoft.com/office/drawing/2010/main" val="0"/>
              </a:ext>
            </a:extLst>
          </a:blip>
          <a:srcRect b="303"/>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itle 1">
            <a:extLst>
              <a:ext uri="{FF2B5EF4-FFF2-40B4-BE49-F238E27FC236}">
                <a16:creationId xmlns:a16="http://schemas.microsoft.com/office/drawing/2014/main" id="{FBFEAB7B-0C3D-6548-C651-BED8666837AD}"/>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4200" b="1"/>
              <a:t>A. Understanding the Proverbs 31 Woman</a:t>
            </a:r>
            <a:endParaRPr lang="en-US" sz="4200"/>
          </a:p>
        </p:txBody>
      </p:sp>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2594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DE50C6-6CBC-F046-3B53-5479E7F6DBFC}"/>
              </a:ext>
            </a:extLst>
          </p:cNvPr>
          <p:cNvSpPr>
            <a:spLocks noGrp="1"/>
          </p:cNvSpPr>
          <p:nvPr>
            <p:ph idx="1"/>
          </p:nvPr>
        </p:nvSpPr>
        <p:spPr>
          <a:xfrm>
            <a:off x="513951" y="975135"/>
            <a:ext cx="6002110" cy="4907729"/>
          </a:xfrm>
        </p:spPr>
        <p:txBody>
          <a:bodyPr>
            <a:normAutofit/>
          </a:bodyPr>
          <a:lstStyle/>
          <a:p>
            <a:pPr marL="0" indent="0">
              <a:lnSpc>
                <a:spcPct val="100000"/>
              </a:lnSpc>
              <a:buNone/>
            </a:pPr>
            <a:r>
              <a:rPr lang="en-US" sz="3200"/>
              <a:t>The virtuous woman is strong — not just in physical labor but in spiritual resilience. The Hebrew word </a:t>
            </a:r>
            <a:r>
              <a:rPr lang="en-US" sz="3200" i="1"/>
              <a:t>“chayil”</a:t>
            </a:r>
            <a:r>
              <a:rPr lang="en-US" sz="3200"/>
              <a:t> suggests </a:t>
            </a:r>
            <a:r>
              <a:rPr lang="en-US" sz="3200" b="1"/>
              <a:t>valor and capability</a:t>
            </a:r>
            <a:r>
              <a:rPr lang="en-US" sz="3200"/>
              <a:t>, like that of a warrior. She is prayerful and practical. She is gentle but firm. She is deeply spiritual but also excels in her duties.</a:t>
            </a:r>
          </a:p>
        </p:txBody>
      </p:sp>
      <p:pic>
        <p:nvPicPr>
          <p:cNvPr id="3074" name="Picture 2" descr="Virtuous Woman Sermons: Inspiring Messages Based on Proverbs 31">
            <a:extLst>
              <a:ext uri="{FF2B5EF4-FFF2-40B4-BE49-F238E27FC236}">
                <a16:creationId xmlns:a16="http://schemas.microsoft.com/office/drawing/2014/main" id="{7EFFAA4A-5A52-ACC1-EFD0-6C34A8302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247" r="36803"/>
          <a:stretch>
            <a:fillRect/>
          </a:stretch>
        </p:blipFill>
        <p:spPr bwMode="auto">
          <a:xfrm>
            <a:off x="7199440" y="10"/>
            <a:ext cx="4992560"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7473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Adventist Home PB - IADPA Bookstore Jamaica">
            <a:extLst>
              <a:ext uri="{FF2B5EF4-FFF2-40B4-BE49-F238E27FC236}">
                <a16:creationId xmlns:a16="http://schemas.microsoft.com/office/drawing/2014/main" id="{42F3FB21-8FA3-1D82-14B4-AA38DDCA4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 b="5025"/>
          <a:stretch>
            <a:fillRect/>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332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ACBFED9-F227-DD90-9620-3A4B1981018E}"/>
              </a:ext>
            </a:extLst>
          </p:cNvPr>
          <p:cNvSpPr>
            <a:spLocks noGrp="1"/>
          </p:cNvSpPr>
          <p:nvPr>
            <p:ph idx="1"/>
          </p:nvPr>
        </p:nvSpPr>
        <p:spPr>
          <a:xfrm>
            <a:off x="5297762" y="2706624"/>
            <a:ext cx="6251110" cy="3483864"/>
          </a:xfrm>
        </p:spPr>
        <p:txBody>
          <a:bodyPr>
            <a:normAutofit/>
          </a:bodyPr>
          <a:lstStyle/>
          <a:p>
            <a:pPr marL="0" indent="0" algn="ctr">
              <a:buNone/>
            </a:pPr>
            <a:r>
              <a:rPr lang="en-US" sz="3200" i="1" dirty="0"/>
              <a:t>“A Christian woman is a powerful force in the home, church, and society when Christ is enthroned in her heart.”</a:t>
            </a:r>
            <a:r>
              <a:rPr lang="en-US" sz="3200" dirty="0"/>
              <a:t> – </a:t>
            </a:r>
          </a:p>
          <a:p>
            <a:pPr marL="0" indent="0" algn="ctr">
              <a:buNone/>
            </a:pPr>
            <a:r>
              <a:rPr lang="en-US" sz="3200" b="1" dirty="0"/>
              <a:t>(</a:t>
            </a:r>
            <a:r>
              <a:rPr lang="en-US" sz="3200" b="1" i="1" dirty="0"/>
              <a:t>Adventist Home</a:t>
            </a:r>
            <a:r>
              <a:rPr lang="en-US" sz="3200" b="1" dirty="0"/>
              <a:t>, p. 243).</a:t>
            </a:r>
          </a:p>
        </p:txBody>
      </p:sp>
    </p:spTree>
    <p:extLst>
      <p:ext uri="{BB962C8B-B14F-4D97-AF65-F5344CB8AC3E}">
        <p14:creationId xmlns:p14="http://schemas.microsoft.com/office/powerpoint/2010/main" val="2573962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173F53-FA82-48EB-DC21-D455DC312496}"/>
              </a:ext>
            </a:extLst>
          </p:cNvPr>
          <p:cNvSpPr>
            <a:spLocks noGrp="1"/>
          </p:cNvSpPr>
          <p:nvPr>
            <p:ph type="title"/>
          </p:nvPr>
        </p:nvSpPr>
        <p:spPr>
          <a:xfrm>
            <a:off x="838201" y="365125"/>
            <a:ext cx="5251316" cy="1807305"/>
          </a:xfrm>
        </p:spPr>
        <p:txBody>
          <a:bodyPr>
            <a:normAutofit/>
          </a:bodyPr>
          <a:lstStyle/>
          <a:p>
            <a:r>
              <a:rPr lang="en-US"/>
              <a:t>Example:</a:t>
            </a:r>
          </a:p>
        </p:txBody>
      </p:sp>
      <p:sp>
        <p:nvSpPr>
          <p:cNvPr id="3" name="Content Placeholder 2">
            <a:extLst>
              <a:ext uri="{FF2B5EF4-FFF2-40B4-BE49-F238E27FC236}">
                <a16:creationId xmlns:a16="http://schemas.microsoft.com/office/drawing/2014/main" id="{9ACC31DF-9541-FDBE-0E04-8270033AF406}"/>
              </a:ext>
            </a:extLst>
          </p:cNvPr>
          <p:cNvSpPr>
            <a:spLocks noGrp="1"/>
          </p:cNvSpPr>
          <p:nvPr>
            <p:ph idx="1"/>
          </p:nvPr>
        </p:nvSpPr>
        <p:spPr>
          <a:xfrm>
            <a:off x="536986" y="1870718"/>
            <a:ext cx="4619621" cy="3843666"/>
          </a:xfrm>
        </p:spPr>
        <p:txBody>
          <a:bodyPr>
            <a:normAutofit fontScale="92500"/>
          </a:bodyPr>
          <a:lstStyle/>
          <a:p>
            <a:pPr marL="0" indent="0">
              <a:buNone/>
            </a:pPr>
            <a:r>
              <a:rPr lang="en-US" sz="3200" b="1" dirty="0"/>
              <a:t>Abigail</a:t>
            </a:r>
            <a:r>
              <a:rPr lang="en-US" sz="3200" dirty="0"/>
              <a:t> in 1 Samuel 25 faced a crisis when her husband Nabal insulted David. With wisdom and courage, she acted quickly to prevent bloodshed. Her character, like the Proverbs 31 woman, saved her household</a:t>
            </a:r>
          </a:p>
        </p:txBody>
      </p:sp>
      <p:pic>
        <p:nvPicPr>
          <p:cNvPr id="4098" name="Picture 2" descr="Who Was Abigail in the Bible? | Christianity.com">
            <a:extLst>
              <a:ext uri="{FF2B5EF4-FFF2-40B4-BE49-F238E27FC236}">
                <a16:creationId xmlns:a16="http://schemas.microsoft.com/office/drawing/2014/main" id="{67AF6564-50DC-A7E2-3440-E388F15EF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411" r="20159" b="-1"/>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6762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TotalTime>
  <Words>1517</Words>
  <Application>Microsoft Office PowerPoint</Application>
  <PresentationFormat>Widescreen</PresentationFormat>
  <Paragraphs>79</Paragraphs>
  <Slides>21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Aptos Display</vt:lpstr>
      <vt:lpstr>Arial</vt:lpstr>
      <vt:lpstr>Calibri</vt:lpstr>
      <vt:lpstr>Office Theme</vt:lpstr>
      <vt:lpstr>CALLED TO BE FAITHFUL:  THE ROLE OF THE ADVENTIST WOMAN</vt:lpstr>
      <vt:lpstr>Introduction</vt:lpstr>
      <vt:lpstr>PowerPoint Presentation</vt:lpstr>
      <vt:lpstr>PowerPoint Presentation</vt:lpstr>
      <vt:lpstr>The Adventist Woman As A Virtuous Woman (Proverbs 31:10–31)</vt:lpstr>
      <vt:lpstr>A. Understanding the Proverbs 31 Woman</vt:lpstr>
      <vt:lpstr>PowerPoint Presentation</vt:lpstr>
      <vt:lpstr>PowerPoint Presentation</vt:lpstr>
      <vt:lpstr>Example:</vt:lpstr>
      <vt:lpstr>B. Core Traits of the Faithful Woman</vt:lpstr>
      <vt:lpstr>CALLED TO BE FAITHFUL IN THREE KEY DOMAINS</vt:lpstr>
      <vt:lpstr>In the Home: A Nurturer of Faith and Character</vt:lpstr>
      <vt:lpstr>In the Church: A Committed Steward and Servant</vt:lpstr>
      <vt:lpstr>In Society: A Witness and Light Bearer </vt:lpstr>
      <vt:lpstr>Challenges To Faithfulness In The Last Days</vt:lpstr>
      <vt:lpstr>Challenges To Faithfulness In The Last Days</vt:lpstr>
      <vt:lpstr>PowerPoint Presentation</vt:lpstr>
      <vt:lpstr>The Reward Of Faithfulness</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 amankwah</dc:creator>
  <cp:lastModifiedBy>eric amankwah</cp:lastModifiedBy>
  <cp:revision>1</cp:revision>
  <dcterms:created xsi:type="dcterms:W3CDTF">2025-07-30T14:32:27Z</dcterms:created>
  <dcterms:modified xsi:type="dcterms:W3CDTF">2025-07-30T15:31:31Z</dcterms:modified>
</cp:coreProperties>
</file>